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image1.svg" ContentType="image/svg+xml"/>
  <Override PartName="/ppt/media/image2.svg" ContentType="image/svg+xml"/>
  <Override PartName="/ppt/media/image3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321" r:id="rId3"/>
    <p:sldId id="455" r:id="rId5"/>
    <p:sldId id="323" r:id="rId6"/>
    <p:sldId id="432" r:id="rId7"/>
    <p:sldId id="458" r:id="rId8"/>
    <p:sldId id="434" r:id="rId9"/>
    <p:sldId id="460" r:id="rId10"/>
    <p:sldId id="435" r:id="rId11"/>
    <p:sldId id="436" r:id="rId12"/>
    <p:sldId id="422" r:id="rId13"/>
    <p:sldId id="450" r:id="rId14"/>
    <p:sldId id="437" r:id="rId15"/>
    <p:sldId id="451" r:id="rId16"/>
    <p:sldId id="447" r:id="rId17"/>
    <p:sldId id="453" r:id="rId18"/>
    <p:sldId id="423" r:id="rId19"/>
    <p:sldId id="456" r:id="rId20"/>
    <p:sldId id="457" r:id="rId21"/>
    <p:sldId id="424" r:id="rId22"/>
    <p:sldId id="366" r:id="rId2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5D39"/>
    <a:srgbClr val="8637E7"/>
    <a:srgbClr val="D0CECE"/>
    <a:srgbClr val="6F004C"/>
    <a:srgbClr val="DD592E"/>
    <a:srgbClr val="6D0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6" Type="http://schemas.openxmlformats.org/officeDocument/2006/relationships/tableStyles" Target="tableStyles.xml"/><Relationship Id="rId25" Type="http://schemas.openxmlformats.org/officeDocument/2006/relationships/viewProps" Target="viewProps.xml"/><Relationship Id="rId24" Type="http://schemas.openxmlformats.org/officeDocument/2006/relationships/presProps" Target="presProps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7E5B18-ABA1-43E6-AE06-349044A124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7E5B18-ABA1-43E6-AE06-349044A124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7E5B18-ABA1-43E6-AE06-349044A124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7E5B18-ABA1-43E6-AE06-349044A124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7E5B18-ABA1-43E6-AE06-349044A124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7E5B18-ABA1-43E6-AE06-349044A124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7E5B18-ABA1-43E6-AE06-349044A124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场景：每个迭代都需要对旧的功能进行APP回归测试，时间是在UAT发布之后两天内完成质量保证工作</a:t>
            </a:r>
            <a:endParaRPr lang="en-US" dirty="0"/>
          </a:p>
          <a:p>
            <a:endParaRPr lang="en-US" dirty="0"/>
          </a:p>
          <a:p>
            <a:r>
              <a:rPr lang="en-US" dirty="0"/>
              <a:t>冲突：对我们团队最大的挑战是时间利用率，最初70个测试用例在一台设备上执行需要花费将近2个小时的时间，需要在本地和第三方测试平台上面进行回归测试，参与回归测试的设备有2（虚拟机）+14（真机）台，需要花费的时间 2（虚拟机）+ 14/2（真机）= 9个小时，当然这是指的各项环境指标稳定的理想情况下的时间成本，不稳定因素：（人工操作的失误or网络问题or服务端问题等）</a:t>
            </a:r>
            <a:endParaRPr lang="en-US" dirty="0"/>
          </a:p>
          <a:p>
            <a:endParaRPr lang="en-US" dirty="0"/>
          </a:p>
          <a:p>
            <a:r>
              <a:rPr lang="en-US" dirty="0"/>
              <a:t>问题：所以我们的问题是：如何提升测试效率？如何提高自动化程度，减少人工操作？</a:t>
            </a:r>
            <a:endParaRPr lang="en-US" dirty="0"/>
          </a:p>
          <a:p>
            <a:r>
              <a:rPr lang="en-US" dirty="0"/>
              <a:t> </a:t>
            </a:r>
            <a:endParaRPr lang="en-US" dirty="0"/>
          </a:p>
          <a:p>
            <a:r>
              <a:rPr lang="en-US" dirty="0"/>
              <a:t>答案： 搭建自动化测试平台，管理测试计划，达到并行测试的目的。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7E5B18-ABA1-43E6-AE06-349044A124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测试三要素：测试对象 测试脚本 测试设备 </a:t>
            </a:r>
            <a:endParaRPr lang="zh-CN" alt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7E5B18-ABA1-43E6-AE06-349044A124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>
                <a:latin typeface=".萍方-简" panose="020B0100000000000000" charset="-122"/>
                <a:ea typeface=".萍方-简" panose="020B0100000000000000" charset="-122"/>
                <a:sym typeface="+mn-ea"/>
              </a:rPr>
              <a:t>从本地打包服务器下载打包app</a:t>
            </a:r>
            <a:endParaRPr lang="zh-CN" altLang="en-US">
              <a:latin typeface=".萍方-简" panose="020B0100000000000000" charset="-122"/>
              <a:ea typeface=".萍方-简" panose="020B0100000000000000" charset="-122"/>
            </a:endParaRPr>
          </a:p>
          <a:p>
            <a:r>
              <a:rPr lang="zh-CN" altLang="en-US">
                <a:latin typeface=".萍方-简" panose="020B0100000000000000" charset="-122"/>
                <a:ea typeface=".萍方-简" panose="020B0100000000000000" charset="-122"/>
                <a:sym typeface="+mn-ea"/>
              </a:rPr>
              <a:t>修改属性文件配置 （设备&amp;测试环境）</a:t>
            </a:r>
            <a:endParaRPr lang="zh-CN" altLang="en-US">
              <a:latin typeface=".萍方-简" panose="020B0100000000000000" charset="-122"/>
              <a:ea typeface=".萍方-简" panose="020B0100000000000000" charset="-122"/>
            </a:endParaRPr>
          </a:p>
          <a:p>
            <a:r>
              <a:rPr lang="zh-CN" altLang="en-US">
                <a:latin typeface=".萍方-简" panose="020B0100000000000000" charset="-122"/>
                <a:ea typeface=".萍方-简" panose="020B0100000000000000" charset="-122"/>
                <a:sym typeface="+mn-ea"/>
              </a:rPr>
              <a:t>运行测试项目 </a:t>
            </a:r>
            <a:endParaRPr lang="zh-CN" altLang="en-US">
              <a:latin typeface=".萍方-简" panose="020B0100000000000000" charset="-122"/>
              <a:ea typeface=".萍方-简" panose="020B0100000000000000" charset="-122"/>
            </a:endParaRPr>
          </a:p>
          <a:p>
            <a:r>
              <a:rPr lang="zh-CN" altLang="en-US">
                <a:latin typeface=".萍方-简" panose="020B0100000000000000" charset="-122"/>
                <a:ea typeface=".萍方-简" panose="020B0100000000000000" charset="-122"/>
                <a:sym typeface="+mn-ea"/>
              </a:rPr>
              <a:t>在本地目录生成测试报告</a:t>
            </a:r>
            <a:endParaRPr lang="zh-CN" altLang="en-US">
              <a:latin typeface=".萍方-简" panose="020B0100000000000000" charset="-122"/>
              <a:ea typeface=".萍方-简" panose="020B0100000000000000" charset="-122"/>
            </a:endParaRPr>
          </a:p>
          <a:p>
            <a:r>
              <a:rPr lang="zh-CN" altLang="en-US">
                <a:latin typeface=".萍方-简" panose="020B0100000000000000" charset="-122"/>
                <a:ea typeface=".萍方-简" panose="020B0100000000000000" charset="-122"/>
                <a:sym typeface="+mn-ea"/>
              </a:rPr>
              <a:t>测试结束后执行allure命令查看测试报告</a:t>
            </a:r>
            <a:endParaRPr lang="zh-CN" altLang="en-US">
              <a:latin typeface=".萍方-简" panose="020B0100000000000000" charset="-122"/>
              <a:ea typeface=".萍方-简" panose="020B0100000000000000" charset="-122"/>
            </a:endParaRPr>
          </a:p>
          <a:p>
            <a:r>
              <a:rPr lang="zh-CN" altLang="en-US">
                <a:latin typeface=".萍方-简" panose="020B0100000000000000" charset="-122"/>
                <a:ea typeface=".萍方-简" panose="020B0100000000000000" charset="-122"/>
                <a:sym typeface="+mn-ea"/>
              </a:rPr>
              <a:t>测试结束后使用第三方软件（xxx）查看UI测试报告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7E5B18-ABA1-43E6-AE06-349044A124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7E5B18-ABA1-43E6-AE06-349044A124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ym typeface="+mn-ea"/>
              </a:rPr>
              <a:t>对我们团队最大的挑战是时间利用率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7E5B18-ABA1-43E6-AE06-349044A124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7E5B18-ABA1-43E6-AE06-349044A124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0.xml"/><Relationship Id="rId7" Type="http://schemas.openxmlformats.org/officeDocument/2006/relationships/slideLayout" Target="../slideLayouts/slideLayout3.xml"/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image" Target="../media/image4.png"/><Relationship Id="rId3" Type="http://schemas.openxmlformats.org/officeDocument/2006/relationships/tags" Target="../tags/tag13.xml"/><Relationship Id="rId2" Type="http://schemas.openxmlformats.org/officeDocument/2006/relationships/image" Target="../media/image3.png"/><Relationship Id="rId1" Type="http://schemas.openxmlformats.org/officeDocument/2006/relationships/tags" Target="../tags/tag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7.xml"/><Relationship Id="rId3" Type="http://schemas.openxmlformats.org/officeDocument/2006/relationships/tags" Target="../tags/tag16.xml"/><Relationship Id="rId2" Type="http://schemas.openxmlformats.org/officeDocument/2006/relationships/image" Target="../media/image13.png"/><Relationship Id="rId1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7.xml"/><Relationship Id="rId3" Type="http://schemas.openxmlformats.org/officeDocument/2006/relationships/tags" Target="../tags/tag17.xml"/><Relationship Id="rId2" Type="http://schemas.openxmlformats.org/officeDocument/2006/relationships/image" Target="../media/image14.png"/><Relationship Id="rId1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7.xml"/><Relationship Id="rId2" Type="http://schemas.openxmlformats.org/officeDocument/2006/relationships/tags" Target="../tags/tag18.xml"/><Relationship Id="rId1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7.xml"/><Relationship Id="rId3" Type="http://schemas.openxmlformats.org/officeDocument/2006/relationships/tags" Target="../tags/tag19.xml"/><Relationship Id="rId2" Type="http://schemas.openxmlformats.org/officeDocument/2006/relationships/image" Target="../media/image15.png"/><Relationship Id="rId1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6.xml"/><Relationship Id="rId7" Type="http://schemas.openxmlformats.org/officeDocument/2006/relationships/slideLayout" Target="../slideLayouts/slideLayout3.xml"/><Relationship Id="rId6" Type="http://schemas.openxmlformats.org/officeDocument/2006/relationships/tags" Target="../tags/tag23.xml"/><Relationship Id="rId5" Type="http://schemas.openxmlformats.org/officeDocument/2006/relationships/tags" Target="../tags/tag22.xml"/><Relationship Id="rId4" Type="http://schemas.openxmlformats.org/officeDocument/2006/relationships/image" Target="../media/image4.png"/><Relationship Id="rId3" Type="http://schemas.openxmlformats.org/officeDocument/2006/relationships/tags" Target="../tags/tag21.xml"/><Relationship Id="rId2" Type="http://schemas.openxmlformats.org/officeDocument/2006/relationships/image" Target="../media/image3.png"/><Relationship Id="rId1" Type="http://schemas.openxmlformats.org/officeDocument/2006/relationships/tags" Target="../tags/tag20.xml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7.xml"/><Relationship Id="rId3" Type="http://schemas.openxmlformats.org/officeDocument/2006/relationships/tags" Target="../tags/tag24.xml"/><Relationship Id="rId2" Type="http://schemas.openxmlformats.org/officeDocument/2006/relationships/image" Target="../media/image16.png"/><Relationship Id="rId1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7.xml"/><Relationship Id="rId3" Type="http://schemas.openxmlformats.org/officeDocument/2006/relationships/tags" Target="../tags/tag25.xml"/><Relationship Id="rId2" Type="http://schemas.openxmlformats.org/officeDocument/2006/relationships/image" Target="../media/image17.png"/><Relationship Id="rId1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9.xml"/><Relationship Id="rId7" Type="http://schemas.openxmlformats.org/officeDocument/2006/relationships/slideLayout" Target="../slideLayouts/slideLayout3.xml"/><Relationship Id="rId6" Type="http://schemas.openxmlformats.org/officeDocument/2006/relationships/tags" Target="../tags/tag29.xml"/><Relationship Id="rId5" Type="http://schemas.openxmlformats.org/officeDocument/2006/relationships/tags" Target="../tags/tag28.xml"/><Relationship Id="rId4" Type="http://schemas.openxmlformats.org/officeDocument/2006/relationships/image" Target="../media/image4.png"/><Relationship Id="rId3" Type="http://schemas.openxmlformats.org/officeDocument/2006/relationships/tags" Target="../tags/tag27.xml"/><Relationship Id="rId2" Type="http://schemas.openxmlformats.org/officeDocument/2006/relationships/image" Target="../media/image3.png"/><Relationship Id="rId1" Type="http://schemas.openxmlformats.org/officeDocument/2006/relationships/tags" Target="../tags/tag26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7.xml"/><Relationship Id="rId2" Type="http://schemas.openxmlformats.org/officeDocument/2006/relationships/tags" Target="../tags/tag1.xml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0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.xml"/><Relationship Id="rId7" Type="http://schemas.openxmlformats.org/officeDocument/2006/relationships/slideLayout" Target="../slideLayouts/slideLayout3.xml"/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image" Target="../media/image4.png"/><Relationship Id="rId3" Type="http://schemas.openxmlformats.org/officeDocument/2006/relationships/tags" Target="../tags/tag3.xml"/><Relationship Id="rId2" Type="http://schemas.openxmlformats.org/officeDocument/2006/relationships/image" Target="../media/image3.png"/><Relationship Id="rId1" Type="http://schemas.openxmlformats.org/officeDocument/2006/relationships/tags" Target="../tags/tag2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tags" Target="../tags/tag6.xml"/><Relationship Id="rId7" Type="http://schemas.openxmlformats.org/officeDocument/2006/relationships/image" Target="../media/image3.svg"/><Relationship Id="rId6" Type="http://schemas.openxmlformats.org/officeDocument/2006/relationships/image" Target="../media/image7.png"/><Relationship Id="rId5" Type="http://schemas.openxmlformats.org/officeDocument/2006/relationships/image" Target="../media/image2.svg"/><Relationship Id="rId4" Type="http://schemas.openxmlformats.org/officeDocument/2006/relationships/image" Target="../media/image6.png"/><Relationship Id="rId3" Type="http://schemas.openxmlformats.org/officeDocument/2006/relationships/image" Target="../media/image1.svg"/><Relationship Id="rId2" Type="http://schemas.openxmlformats.org/officeDocument/2006/relationships/image" Target="../media/image5.png"/><Relationship Id="rId10" Type="http://schemas.openxmlformats.org/officeDocument/2006/relationships/notesSlide" Target="../notesSlides/notesSlide4.xml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7.xml"/><Relationship Id="rId2" Type="http://schemas.openxmlformats.org/officeDocument/2006/relationships/tags" Target="../tags/tag7.xml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6.x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8.xml"/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9.xml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7.xml"/><Relationship Id="rId2" Type="http://schemas.openxmlformats.org/officeDocument/2006/relationships/tags" Target="../tags/tag10.xml"/><Relationship Id="rId1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7.xml"/><Relationship Id="rId2" Type="http://schemas.openxmlformats.org/officeDocument/2006/relationships/tags" Target="../tags/tag11.xml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" name="图片 9" descr="透明-横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806940" y="130810"/>
            <a:ext cx="2075180" cy="803275"/>
          </a:xfrm>
          <a:prstGeom prst="rect">
            <a:avLst/>
          </a:prstGeom>
        </p:spPr>
      </p:pic>
      <p:sp>
        <p:nvSpPr>
          <p:cNvPr id="284" name="Shape 26"/>
          <p:cNvSpPr/>
          <p:nvPr/>
        </p:nvSpPr>
        <p:spPr>
          <a:xfrm flipH="1">
            <a:off x="19685" y="5379720"/>
            <a:ext cx="12214860" cy="167259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120000"/>
                </a:moveTo>
                <a:lnTo>
                  <a:pt x="0" y="102222"/>
                </a:lnTo>
                <a:lnTo>
                  <a:pt x="583" y="102222"/>
                </a:lnTo>
                <a:lnTo>
                  <a:pt x="583" y="89777"/>
                </a:lnTo>
                <a:lnTo>
                  <a:pt x="4166" y="89777"/>
                </a:lnTo>
                <a:lnTo>
                  <a:pt x="4166" y="79111"/>
                </a:lnTo>
                <a:lnTo>
                  <a:pt x="6416" y="79111"/>
                </a:lnTo>
                <a:lnTo>
                  <a:pt x="6416" y="91111"/>
                </a:lnTo>
                <a:lnTo>
                  <a:pt x="7625" y="91111"/>
                </a:lnTo>
                <a:lnTo>
                  <a:pt x="7625" y="79111"/>
                </a:lnTo>
                <a:lnTo>
                  <a:pt x="8958" y="79111"/>
                </a:lnTo>
                <a:lnTo>
                  <a:pt x="8958" y="45333"/>
                </a:lnTo>
                <a:lnTo>
                  <a:pt x="9541" y="45333"/>
                </a:lnTo>
                <a:lnTo>
                  <a:pt x="9541" y="39111"/>
                </a:lnTo>
                <a:lnTo>
                  <a:pt x="10958" y="39111"/>
                </a:lnTo>
                <a:lnTo>
                  <a:pt x="10958" y="45333"/>
                </a:lnTo>
                <a:lnTo>
                  <a:pt x="11583" y="45333"/>
                </a:lnTo>
                <a:lnTo>
                  <a:pt x="11583" y="76000"/>
                </a:lnTo>
                <a:lnTo>
                  <a:pt x="12083" y="76000"/>
                </a:lnTo>
                <a:lnTo>
                  <a:pt x="12083" y="95555"/>
                </a:lnTo>
                <a:lnTo>
                  <a:pt x="13250" y="95555"/>
                </a:lnTo>
                <a:lnTo>
                  <a:pt x="13250" y="60000"/>
                </a:lnTo>
                <a:lnTo>
                  <a:pt x="14041" y="60000"/>
                </a:lnTo>
                <a:lnTo>
                  <a:pt x="14041" y="45333"/>
                </a:lnTo>
                <a:lnTo>
                  <a:pt x="14583" y="45333"/>
                </a:lnTo>
                <a:lnTo>
                  <a:pt x="14583" y="27555"/>
                </a:lnTo>
                <a:lnTo>
                  <a:pt x="14958" y="27555"/>
                </a:lnTo>
                <a:lnTo>
                  <a:pt x="14958" y="14222"/>
                </a:lnTo>
                <a:lnTo>
                  <a:pt x="15333" y="14222"/>
                </a:lnTo>
                <a:lnTo>
                  <a:pt x="15333" y="0"/>
                </a:lnTo>
                <a:lnTo>
                  <a:pt x="15958" y="0"/>
                </a:lnTo>
                <a:lnTo>
                  <a:pt x="15958" y="13777"/>
                </a:lnTo>
                <a:lnTo>
                  <a:pt x="16416" y="13777"/>
                </a:lnTo>
                <a:lnTo>
                  <a:pt x="16416" y="24888"/>
                </a:lnTo>
                <a:lnTo>
                  <a:pt x="16791" y="24888"/>
                </a:lnTo>
                <a:lnTo>
                  <a:pt x="16791" y="46222"/>
                </a:lnTo>
                <a:lnTo>
                  <a:pt x="17333" y="46222"/>
                </a:lnTo>
                <a:lnTo>
                  <a:pt x="17333" y="61333"/>
                </a:lnTo>
                <a:lnTo>
                  <a:pt x="17916" y="61333"/>
                </a:lnTo>
                <a:lnTo>
                  <a:pt x="17916" y="101333"/>
                </a:lnTo>
                <a:lnTo>
                  <a:pt x="18875" y="101333"/>
                </a:lnTo>
                <a:lnTo>
                  <a:pt x="18875" y="92000"/>
                </a:lnTo>
                <a:lnTo>
                  <a:pt x="20958" y="92000"/>
                </a:lnTo>
                <a:lnTo>
                  <a:pt x="20958" y="96444"/>
                </a:lnTo>
                <a:lnTo>
                  <a:pt x="21750" y="96444"/>
                </a:lnTo>
                <a:lnTo>
                  <a:pt x="21750" y="54666"/>
                </a:lnTo>
                <a:lnTo>
                  <a:pt x="22333" y="54666"/>
                </a:lnTo>
                <a:lnTo>
                  <a:pt x="22333" y="42666"/>
                </a:lnTo>
                <a:lnTo>
                  <a:pt x="24166" y="42666"/>
                </a:lnTo>
                <a:lnTo>
                  <a:pt x="24166" y="53777"/>
                </a:lnTo>
                <a:lnTo>
                  <a:pt x="24583" y="56888"/>
                </a:lnTo>
                <a:lnTo>
                  <a:pt x="24583" y="85777"/>
                </a:lnTo>
                <a:lnTo>
                  <a:pt x="25291" y="85777"/>
                </a:lnTo>
                <a:lnTo>
                  <a:pt x="25291" y="79555"/>
                </a:lnTo>
                <a:lnTo>
                  <a:pt x="27125" y="79555"/>
                </a:lnTo>
                <a:lnTo>
                  <a:pt x="27125" y="86222"/>
                </a:lnTo>
                <a:lnTo>
                  <a:pt x="28208" y="86222"/>
                </a:lnTo>
                <a:lnTo>
                  <a:pt x="28208" y="92000"/>
                </a:lnTo>
                <a:lnTo>
                  <a:pt x="29416" y="92000"/>
                </a:lnTo>
                <a:lnTo>
                  <a:pt x="29416" y="83555"/>
                </a:lnTo>
                <a:lnTo>
                  <a:pt x="30250" y="83555"/>
                </a:lnTo>
                <a:lnTo>
                  <a:pt x="30250" y="65777"/>
                </a:lnTo>
                <a:lnTo>
                  <a:pt x="35041" y="65777"/>
                </a:lnTo>
                <a:lnTo>
                  <a:pt x="35041" y="83555"/>
                </a:lnTo>
                <a:lnTo>
                  <a:pt x="35875" y="83555"/>
                </a:lnTo>
                <a:lnTo>
                  <a:pt x="35875" y="65777"/>
                </a:lnTo>
                <a:lnTo>
                  <a:pt x="39916" y="65777"/>
                </a:lnTo>
                <a:lnTo>
                  <a:pt x="39916" y="72888"/>
                </a:lnTo>
                <a:lnTo>
                  <a:pt x="41041" y="72888"/>
                </a:lnTo>
                <a:lnTo>
                  <a:pt x="41041" y="99555"/>
                </a:lnTo>
                <a:lnTo>
                  <a:pt x="42583" y="99555"/>
                </a:lnTo>
                <a:lnTo>
                  <a:pt x="42583" y="76888"/>
                </a:lnTo>
                <a:lnTo>
                  <a:pt x="45250" y="56000"/>
                </a:lnTo>
                <a:lnTo>
                  <a:pt x="47875" y="76888"/>
                </a:lnTo>
                <a:lnTo>
                  <a:pt x="47875" y="88888"/>
                </a:lnTo>
                <a:lnTo>
                  <a:pt x="48666" y="88888"/>
                </a:lnTo>
                <a:lnTo>
                  <a:pt x="48666" y="104000"/>
                </a:lnTo>
                <a:lnTo>
                  <a:pt x="49208" y="104000"/>
                </a:lnTo>
                <a:lnTo>
                  <a:pt x="49208" y="73333"/>
                </a:lnTo>
                <a:lnTo>
                  <a:pt x="51500" y="73333"/>
                </a:lnTo>
                <a:lnTo>
                  <a:pt x="51500" y="85777"/>
                </a:lnTo>
                <a:lnTo>
                  <a:pt x="53708" y="85777"/>
                </a:lnTo>
                <a:lnTo>
                  <a:pt x="53708" y="94666"/>
                </a:lnTo>
                <a:lnTo>
                  <a:pt x="54500" y="94666"/>
                </a:lnTo>
                <a:lnTo>
                  <a:pt x="54500" y="85777"/>
                </a:lnTo>
                <a:lnTo>
                  <a:pt x="57125" y="85777"/>
                </a:lnTo>
                <a:lnTo>
                  <a:pt x="57125" y="102222"/>
                </a:lnTo>
                <a:lnTo>
                  <a:pt x="57625" y="102222"/>
                </a:lnTo>
                <a:lnTo>
                  <a:pt x="57625" y="104888"/>
                </a:lnTo>
                <a:lnTo>
                  <a:pt x="58875" y="104888"/>
                </a:lnTo>
                <a:lnTo>
                  <a:pt x="58875" y="94222"/>
                </a:lnTo>
                <a:lnTo>
                  <a:pt x="61666" y="94222"/>
                </a:lnTo>
                <a:lnTo>
                  <a:pt x="61666" y="89777"/>
                </a:lnTo>
                <a:lnTo>
                  <a:pt x="62250" y="89777"/>
                </a:lnTo>
                <a:lnTo>
                  <a:pt x="62250" y="84000"/>
                </a:lnTo>
                <a:lnTo>
                  <a:pt x="62833" y="84000"/>
                </a:lnTo>
                <a:lnTo>
                  <a:pt x="62833" y="88888"/>
                </a:lnTo>
                <a:lnTo>
                  <a:pt x="63500" y="88888"/>
                </a:lnTo>
                <a:lnTo>
                  <a:pt x="63500" y="83111"/>
                </a:lnTo>
                <a:lnTo>
                  <a:pt x="64999" y="83111"/>
                </a:lnTo>
                <a:lnTo>
                  <a:pt x="64999" y="88444"/>
                </a:lnTo>
                <a:lnTo>
                  <a:pt x="65666" y="88444"/>
                </a:lnTo>
                <a:lnTo>
                  <a:pt x="65666" y="103111"/>
                </a:lnTo>
                <a:lnTo>
                  <a:pt x="66916" y="103111"/>
                </a:lnTo>
                <a:lnTo>
                  <a:pt x="66916" y="82666"/>
                </a:lnTo>
                <a:lnTo>
                  <a:pt x="69375" y="82666"/>
                </a:lnTo>
                <a:lnTo>
                  <a:pt x="69375" y="88888"/>
                </a:lnTo>
                <a:lnTo>
                  <a:pt x="70416" y="88888"/>
                </a:lnTo>
                <a:lnTo>
                  <a:pt x="70416" y="46222"/>
                </a:lnTo>
                <a:lnTo>
                  <a:pt x="71500" y="35111"/>
                </a:lnTo>
                <a:lnTo>
                  <a:pt x="72458" y="45777"/>
                </a:lnTo>
                <a:lnTo>
                  <a:pt x="72458" y="103111"/>
                </a:lnTo>
                <a:lnTo>
                  <a:pt x="73583" y="103111"/>
                </a:lnTo>
                <a:lnTo>
                  <a:pt x="73583" y="47555"/>
                </a:lnTo>
                <a:lnTo>
                  <a:pt x="76916" y="47555"/>
                </a:lnTo>
                <a:lnTo>
                  <a:pt x="76916" y="97777"/>
                </a:lnTo>
                <a:lnTo>
                  <a:pt x="77541" y="97777"/>
                </a:lnTo>
                <a:lnTo>
                  <a:pt x="77541" y="85777"/>
                </a:lnTo>
                <a:lnTo>
                  <a:pt x="79000" y="85777"/>
                </a:lnTo>
                <a:lnTo>
                  <a:pt x="79000" y="92888"/>
                </a:lnTo>
                <a:lnTo>
                  <a:pt x="82000" y="92888"/>
                </a:lnTo>
                <a:lnTo>
                  <a:pt x="82000" y="102222"/>
                </a:lnTo>
                <a:lnTo>
                  <a:pt x="84333" y="102222"/>
                </a:lnTo>
                <a:lnTo>
                  <a:pt x="84333" y="88000"/>
                </a:lnTo>
                <a:lnTo>
                  <a:pt x="85583" y="88000"/>
                </a:lnTo>
                <a:lnTo>
                  <a:pt x="85583" y="96000"/>
                </a:lnTo>
                <a:lnTo>
                  <a:pt x="86500" y="96000"/>
                </a:lnTo>
                <a:lnTo>
                  <a:pt x="86500" y="91111"/>
                </a:lnTo>
                <a:lnTo>
                  <a:pt x="87791" y="91111"/>
                </a:lnTo>
                <a:lnTo>
                  <a:pt x="87791" y="84888"/>
                </a:lnTo>
                <a:lnTo>
                  <a:pt x="89375" y="84888"/>
                </a:lnTo>
                <a:lnTo>
                  <a:pt x="89375" y="100888"/>
                </a:lnTo>
                <a:lnTo>
                  <a:pt x="90541" y="100888"/>
                </a:lnTo>
                <a:lnTo>
                  <a:pt x="90541" y="63111"/>
                </a:lnTo>
                <a:lnTo>
                  <a:pt x="92458" y="63555"/>
                </a:lnTo>
                <a:lnTo>
                  <a:pt x="92458" y="84444"/>
                </a:lnTo>
                <a:lnTo>
                  <a:pt x="93750" y="84444"/>
                </a:lnTo>
                <a:lnTo>
                  <a:pt x="93750" y="97333"/>
                </a:lnTo>
                <a:lnTo>
                  <a:pt x="95375" y="97333"/>
                </a:lnTo>
                <a:lnTo>
                  <a:pt x="95375" y="83111"/>
                </a:lnTo>
                <a:lnTo>
                  <a:pt x="96500" y="83111"/>
                </a:lnTo>
                <a:lnTo>
                  <a:pt x="96500" y="77333"/>
                </a:lnTo>
                <a:lnTo>
                  <a:pt x="98000" y="77333"/>
                </a:lnTo>
                <a:lnTo>
                  <a:pt x="98000" y="81333"/>
                </a:lnTo>
                <a:lnTo>
                  <a:pt x="99041" y="81333"/>
                </a:lnTo>
                <a:lnTo>
                  <a:pt x="99041" y="75111"/>
                </a:lnTo>
                <a:lnTo>
                  <a:pt x="101000" y="59555"/>
                </a:lnTo>
                <a:lnTo>
                  <a:pt x="102916" y="75111"/>
                </a:lnTo>
                <a:lnTo>
                  <a:pt x="102916" y="96444"/>
                </a:lnTo>
                <a:lnTo>
                  <a:pt x="103250" y="96444"/>
                </a:lnTo>
                <a:lnTo>
                  <a:pt x="103250" y="92000"/>
                </a:lnTo>
                <a:lnTo>
                  <a:pt x="104750" y="92000"/>
                </a:lnTo>
                <a:lnTo>
                  <a:pt x="104750" y="111111"/>
                </a:lnTo>
                <a:lnTo>
                  <a:pt x="105125" y="111111"/>
                </a:lnTo>
                <a:lnTo>
                  <a:pt x="105125" y="101777"/>
                </a:lnTo>
                <a:lnTo>
                  <a:pt x="106291" y="101777"/>
                </a:lnTo>
                <a:lnTo>
                  <a:pt x="106291" y="81777"/>
                </a:lnTo>
                <a:lnTo>
                  <a:pt x="107791" y="81777"/>
                </a:lnTo>
                <a:lnTo>
                  <a:pt x="107791" y="101777"/>
                </a:lnTo>
                <a:lnTo>
                  <a:pt x="107833" y="101777"/>
                </a:lnTo>
                <a:lnTo>
                  <a:pt x="107833" y="93777"/>
                </a:lnTo>
                <a:lnTo>
                  <a:pt x="108583" y="93777"/>
                </a:lnTo>
                <a:lnTo>
                  <a:pt x="108583" y="89777"/>
                </a:lnTo>
                <a:lnTo>
                  <a:pt x="110166" y="89777"/>
                </a:lnTo>
                <a:lnTo>
                  <a:pt x="110166" y="103111"/>
                </a:lnTo>
                <a:lnTo>
                  <a:pt x="110416" y="103111"/>
                </a:lnTo>
                <a:lnTo>
                  <a:pt x="110416" y="93777"/>
                </a:lnTo>
                <a:lnTo>
                  <a:pt x="110625" y="93777"/>
                </a:lnTo>
                <a:lnTo>
                  <a:pt x="110625" y="76444"/>
                </a:lnTo>
                <a:lnTo>
                  <a:pt x="111416" y="76444"/>
                </a:lnTo>
                <a:lnTo>
                  <a:pt x="111416" y="68444"/>
                </a:lnTo>
                <a:lnTo>
                  <a:pt x="111833" y="68444"/>
                </a:lnTo>
                <a:lnTo>
                  <a:pt x="111833" y="64000"/>
                </a:lnTo>
                <a:lnTo>
                  <a:pt x="112916" y="64000"/>
                </a:lnTo>
                <a:lnTo>
                  <a:pt x="112916" y="68444"/>
                </a:lnTo>
                <a:lnTo>
                  <a:pt x="113375" y="68444"/>
                </a:lnTo>
                <a:lnTo>
                  <a:pt x="113375" y="91555"/>
                </a:lnTo>
                <a:lnTo>
                  <a:pt x="113416" y="91555"/>
                </a:lnTo>
                <a:lnTo>
                  <a:pt x="113416" y="91555"/>
                </a:lnTo>
                <a:lnTo>
                  <a:pt x="114666" y="91555"/>
                </a:lnTo>
                <a:lnTo>
                  <a:pt x="114666" y="79555"/>
                </a:lnTo>
                <a:lnTo>
                  <a:pt x="115250" y="79555"/>
                </a:lnTo>
                <a:lnTo>
                  <a:pt x="115250" y="68444"/>
                </a:lnTo>
                <a:lnTo>
                  <a:pt x="115625" y="68444"/>
                </a:lnTo>
                <a:lnTo>
                  <a:pt x="115625" y="55111"/>
                </a:lnTo>
                <a:lnTo>
                  <a:pt x="115916" y="55111"/>
                </a:lnTo>
                <a:lnTo>
                  <a:pt x="115916" y="44888"/>
                </a:lnTo>
                <a:lnTo>
                  <a:pt x="116250" y="44888"/>
                </a:lnTo>
                <a:lnTo>
                  <a:pt x="116250" y="34222"/>
                </a:lnTo>
                <a:lnTo>
                  <a:pt x="116666" y="34222"/>
                </a:lnTo>
                <a:lnTo>
                  <a:pt x="116666" y="44444"/>
                </a:lnTo>
                <a:lnTo>
                  <a:pt x="117000" y="44444"/>
                </a:lnTo>
                <a:lnTo>
                  <a:pt x="117000" y="52888"/>
                </a:lnTo>
                <a:lnTo>
                  <a:pt x="117333" y="52888"/>
                </a:lnTo>
                <a:lnTo>
                  <a:pt x="117333" y="68888"/>
                </a:lnTo>
                <a:lnTo>
                  <a:pt x="117708" y="68888"/>
                </a:lnTo>
                <a:lnTo>
                  <a:pt x="117708" y="80444"/>
                </a:lnTo>
                <a:lnTo>
                  <a:pt x="118166" y="80444"/>
                </a:lnTo>
                <a:lnTo>
                  <a:pt x="118166" y="92000"/>
                </a:lnTo>
                <a:lnTo>
                  <a:pt x="120000" y="9200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E75D39"/>
          </a:solidFill>
          <a:ln w="9525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p>
            <a:pPr marL="0" marR="0" lvl="0" indent="0" algn="l" rtl="0">
              <a:spcBef>
                <a:spcPts val="0"/>
              </a:spcBef>
              <a:buNone/>
            </a:pPr>
            <a:endParaRPr sz="1350" b="0" i="0" u="none" strike="noStrike" cap="none" baseline="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5" name="组合 4"/>
          <p:cNvGrpSpPr/>
          <p:nvPr/>
        </p:nvGrpSpPr>
        <p:grpSpPr>
          <a:xfrm rot="0">
            <a:off x="2445125" y="2226310"/>
            <a:ext cx="10034483" cy="2989580"/>
            <a:chOff x="3497" y="3894"/>
            <a:chExt cx="14773" cy="4708"/>
          </a:xfrm>
        </p:grpSpPr>
        <p:sp>
          <p:nvSpPr>
            <p:cNvPr id="3" name="文本框 2"/>
            <p:cNvSpPr txBox="1"/>
            <p:nvPr/>
          </p:nvSpPr>
          <p:spPr>
            <a:xfrm>
              <a:off x="6385" y="3894"/>
              <a:ext cx="11885" cy="34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9600">
                  <a:solidFill>
                    <a:schemeClr val="tx1">
                      <a:lumMod val="85000"/>
                      <a:lumOff val="15000"/>
                    </a:schemeClr>
                  </a:solidFill>
                  <a:latin typeface=".萍方-简" panose="020B0100000000000000" charset="-122"/>
                  <a:ea typeface=".萍方-简" panose="020B0100000000000000" charset="-122"/>
                </a:rPr>
                <a:t> </a:t>
              </a:r>
              <a:r>
                <a:rPr lang="zh-CN" altLang="en-US" sz="13800" b="1">
                  <a:solidFill>
                    <a:schemeClr val="tx1"/>
                  </a:solidFill>
                  <a:latin typeface=".萍方-简" panose="020B0100000000000000" charset="-122"/>
                  <a:ea typeface=".萍方-简" panose="020B0100000000000000" charset="-122"/>
                </a:rPr>
                <a:t>畅拓科技</a:t>
              </a:r>
              <a:endParaRPr lang="zh-CN" altLang="en-US" sz="13800" b="1">
                <a:solidFill>
                  <a:schemeClr val="tx1"/>
                </a:solidFill>
                <a:latin typeface=".萍方-简" panose="020B0100000000000000" charset="-122"/>
                <a:ea typeface=".萍方-简" panose="020B0100000000000000" charset="-122"/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3497" y="7004"/>
              <a:ext cx="14103" cy="15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6000" b="1">
                  <a:solidFill>
                    <a:srgbClr val="E75D39"/>
                  </a:solidFill>
                  <a:latin typeface=".萍方-简" panose="020B0100000000000000" charset="-122"/>
                  <a:ea typeface=".萍方-简" panose="020B0100000000000000" charset="-122"/>
                </a:rPr>
                <a:t>2022·CHANCETOP</a:t>
              </a:r>
              <a:endParaRPr lang="en-US" altLang="zh-CN" sz="6000" b="1">
                <a:solidFill>
                  <a:srgbClr val="E75D39"/>
                </a:solidFill>
                <a:latin typeface=".萍方-简" panose="020B0100000000000000" charset="-122"/>
                <a:ea typeface=".萍方-简" panose="020B0100000000000000" charset="-122"/>
              </a:endParaRPr>
            </a:p>
          </p:txBody>
        </p:sp>
      </p:grpSp>
      <p:sp>
        <p:nvSpPr>
          <p:cNvPr id="6" name="矩形 5"/>
          <p:cNvSpPr/>
          <p:nvPr/>
        </p:nvSpPr>
        <p:spPr>
          <a:xfrm>
            <a:off x="4847590" y="4958080"/>
            <a:ext cx="6898640" cy="166370"/>
          </a:xfrm>
          <a:prstGeom prst="rect">
            <a:avLst/>
          </a:prstGeom>
          <a:solidFill>
            <a:srgbClr val="E75D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rcRect t="33056" r="-403"/>
          <a:stretch>
            <a:fillRect/>
          </a:stretch>
        </p:blipFill>
        <p:spPr>
          <a:xfrm>
            <a:off x="409575" y="-17145"/>
            <a:ext cx="4743450" cy="276098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l="5048" t="15264" r="-109" b="13177"/>
          <a:stretch>
            <a:fillRect/>
          </a:stretch>
        </p:blipFill>
        <p:spPr>
          <a:xfrm>
            <a:off x="4411980" y="-19050"/>
            <a:ext cx="9624695" cy="687641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rcRect t="32495" r="-108"/>
          <a:stretch>
            <a:fillRect/>
          </a:stretch>
        </p:blipFill>
        <p:spPr>
          <a:xfrm>
            <a:off x="10220325" y="-10160"/>
            <a:ext cx="1773555" cy="117665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"/>
          <a:srcRect l="4923" t="7784" r="-109" b="11181"/>
          <a:stretch>
            <a:fillRect/>
          </a:stretch>
        </p:blipFill>
        <p:spPr>
          <a:xfrm>
            <a:off x="488950" y="0"/>
            <a:ext cx="8286750" cy="6861810"/>
          </a:xfrm>
          <a:prstGeom prst="rect">
            <a:avLst/>
          </a:prstGeom>
        </p:spPr>
      </p:pic>
      <p:sp>
        <p:nvSpPr>
          <p:cNvPr id="12" name="矩形 11"/>
          <p:cNvSpPr/>
          <p:nvPr userDrawn="1"/>
        </p:nvSpPr>
        <p:spPr>
          <a:xfrm>
            <a:off x="670560" y="1028700"/>
            <a:ext cx="10850563" cy="510857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57200" sx="102000" sy="102000" algn="ctr" rotWithShape="0">
              <a:schemeClr val="tx1">
                <a:alpha val="1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5127625" y="2549525"/>
            <a:ext cx="3872230" cy="1376045"/>
          </a:xfrm>
        </p:spPr>
        <p:txBody>
          <a:bodyPr>
            <a:normAutofit/>
          </a:bodyPr>
          <a:p>
            <a:pPr algn="dist" fontAlgn="auto"/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.萍方-简" panose="020B0100000000000000" charset="-122"/>
                <a:ea typeface=".萍方-简" panose="020B0100000000000000" charset="-122"/>
              </a:rPr>
              <a:t>功能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.萍方-简" panose="020B0100000000000000" charset="-122"/>
              <a:ea typeface=".萍方-简" panose="020B0100000000000000" charset="-122"/>
            </a:endParaRPr>
          </a:p>
        </p:txBody>
      </p:sp>
      <p:sp>
        <p:nvSpPr>
          <p:cNvPr id="15" name="文本占位符 14"/>
          <p:cNvSpPr>
            <a:spLocks noGrp="1"/>
          </p:cNvSpPr>
          <p:nvPr>
            <p:ph type="body" idx="1"/>
          </p:nvPr>
        </p:nvSpPr>
        <p:spPr>
          <a:xfrm>
            <a:off x="5165725" y="3696335"/>
            <a:ext cx="2541270" cy="508000"/>
          </a:xfrm>
        </p:spPr>
        <p:txBody>
          <a:bodyPr/>
          <a:p>
            <a:pPr algn="dist" fontAlgn="auto">
              <a:lnSpc>
                <a:spcPct val="130000"/>
              </a:lnSpc>
            </a:pPr>
            <a:r>
              <a:rPr lang="en-US" altLang="zh-CN" sz="2000" dirty="0">
                <a:solidFill>
                  <a:schemeClr val="bg2">
                    <a:lumMod val="90000"/>
                  </a:schemeClr>
                </a:solidFill>
                <a:latin typeface=".萍方-简" panose="020B0100000000000000" charset="-122"/>
                <a:ea typeface=".萍方-简" panose="020B0100000000000000" charset="-122"/>
                <a:sym typeface="+mn-ea"/>
              </a:rPr>
              <a:t>  </a:t>
            </a:r>
            <a:endParaRPr lang="en-US" altLang="zh-CN" sz="2000" dirty="0">
              <a:solidFill>
                <a:schemeClr val="bg2">
                  <a:lumMod val="90000"/>
                </a:schemeClr>
              </a:solidFill>
              <a:latin typeface=".萍方-简" panose="020B0100000000000000" charset="-122"/>
              <a:ea typeface=".萍方-简" panose="020B0100000000000000" charset="-122"/>
              <a:sym typeface="+mn-ea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-621665" y="-737870"/>
            <a:ext cx="2031365" cy="7378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3361690" y="2910840"/>
            <a:ext cx="162750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6000">
                <a:solidFill>
                  <a:srgbClr val="E75D39"/>
                </a:solidFill>
                <a:latin typeface=".萍方-简" panose="020B0100000000000000" charset="-122"/>
                <a:ea typeface=".萍方-简" panose="020B0100000000000000" charset="-122"/>
              </a:rPr>
              <a:t>/02</a:t>
            </a:r>
            <a:endParaRPr lang="en-US" altLang="zh-CN" sz="6000">
              <a:solidFill>
                <a:srgbClr val="E75D39"/>
              </a:solidFill>
              <a:latin typeface=".萍方-简" panose="020B0100000000000000" charset="-122"/>
              <a:ea typeface=".萍方-简" panose="020B0100000000000000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4"/>
          <a:srcRect l="35878" t="4480" r="-30897" b="-2769"/>
          <a:stretch>
            <a:fillRect/>
          </a:stretch>
        </p:blipFill>
        <p:spPr>
          <a:xfrm>
            <a:off x="-10160" y="5144135"/>
            <a:ext cx="1683385" cy="171323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52" name="组合 151"/>
          <p:cNvGrpSpPr/>
          <p:nvPr/>
        </p:nvGrpSpPr>
        <p:grpSpPr>
          <a:xfrm>
            <a:off x="4421505" y="2146935"/>
            <a:ext cx="3328035" cy="492125"/>
            <a:chOff x="1900" y="3386"/>
            <a:chExt cx="15532" cy="775"/>
          </a:xfrm>
        </p:grpSpPr>
        <p:cxnSp>
          <p:nvCxnSpPr>
            <p:cNvPr id="153" name="直接连接符 152"/>
            <p:cNvCxnSpPr/>
            <p:nvPr/>
          </p:nvCxnSpPr>
          <p:spPr>
            <a:xfrm>
              <a:off x="1900" y="3406"/>
              <a:ext cx="15533" cy="0"/>
            </a:xfrm>
            <a:prstGeom prst="line">
              <a:avLst/>
            </a:prstGeom>
            <a:ln w="28575" cmpd="sng">
              <a:solidFill>
                <a:schemeClr val="bg2">
                  <a:lumMod val="9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直接连接符 153"/>
            <p:cNvCxnSpPr/>
            <p:nvPr/>
          </p:nvCxnSpPr>
          <p:spPr>
            <a:xfrm>
              <a:off x="17432" y="3386"/>
              <a:ext cx="0" cy="770"/>
            </a:xfrm>
            <a:prstGeom prst="line">
              <a:avLst/>
            </a:prstGeom>
            <a:ln w="28575" cmpd="sng">
              <a:solidFill>
                <a:schemeClr val="bg2">
                  <a:lumMod val="9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直接连接符 154"/>
            <p:cNvCxnSpPr/>
            <p:nvPr/>
          </p:nvCxnSpPr>
          <p:spPr>
            <a:xfrm>
              <a:off x="1909" y="3391"/>
              <a:ext cx="0" cy="770"/>
            </a:xfrm>
            <a:prstGeom prst="line">
              <a:avLst/>
            </a:prstGeom>
            <a:ln w="28575" cmpd="sng">
              <a:solidFill>
                <a:schemeClr val="bg2">
                  <a:lumMod val="9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8" name="组合 147"/>
          <p:cNvGrpSpPr/>
          <p:nvPr/>
        </p:nvGrpSpPr>
        <p:grpSpPr>
          <a:xfrm>
            <a:off x="2819400" y="2143760"/>
            <a:ext cx="6681470" cy="492125"/>
            <a:chOff x="1900" y="3386"/>
            <a:chExt cx="15532" cy="775"/>
          </a:xfrm>
        </p:grpSpPr>
        <p:cxnSp>
          <p:nvCxnSpPr>
            <p:cNvPr id="149" name="直接连接符 148"/>
            <p:cNvCxnSpPr/>
            <p:nvPr/>
          </p:nvCxnSpPr>
          <p:spPr>
            <a:xfrm>
              <a:off x="1900" y="3406"/>
              <a:ext cx="15533" cy="0"/>
            </a:xfrm>
            <a:prstGeom prst="line">
              <a:avLst/>
            </a:prstGeom>
            <a:ln w="28575" cmpd="sng">
              <a:solidFill>
                <a:schemeClr val="bg2">
                  <a:lumMod val="9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直接连接符 149"/>
            <p:cNvCxnSpPr/>
            <p:nvPr/>
          </p:nvCxnSpPr>
          <p:spPr>
            <a:xfrm>
              <a:off x="17432" y="3386"/>
              <a:ext cx="0" cy="770"/>
            </a:xfrm>
            <a:prstGeom prst="line">
              <a:avLst/>
            </a:prstGeom>
            <a:ln w="28575" cmpd="sng">
              <a:solidFill>
                <a:schemeClr val="bg2">
                  <a:lumMod val="9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直接连接符 150"/>
            <p:cNvCxnSpPr/>
            <p:nvPr/>
          </p:nvCxnSpPr>
          <p:spPr>
            <a:xfrm>
              <a:off x="1909" y="3391"/>
              <a:ext cx="0" cy="770"/>
            </a:xfrm>
            <a:prstGeom prst="line">
              <a:avLst/>
            </a:prstGeom>
            <a:ln w="28575" cmpd="sng">
              <a:solidFill>
                <a:schemeClr val="bg2">
                  <a:lumMod val="9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6" name="组合 145"/>
          <p:cNvGrpSpPr/>
          <p:nvPr/>
        </p:nvGrpSpPr>
        <p:grpSpPr>
          <a:xfrm>
            <a:off x="1219835" y="2146935"/>
            <a:ext cx="9862820" cy="492125"/>
            <a:chOff x="1900" y="3386"/>
            <a:chExt cx="15532" cy="775"/>
          </a:xfrm>
        </p:grpSpPr>
        <p:cxnSp>
          <p:nvCxnSpPr>
            <p:cNvPr id="143" name="直接连接符 142"/>
            <p:cNvCxnSpPr/>
            <p:nvPr/>
          </p:nvCxnSpPr>
          <p:spPr>
            <a:xfrm>
              <a:off x="1900" y="3406"/>
              <a:ext cx="15533" cy="0"/>
            </a:xfrm>
            <a:prstGeom prst="line">
              <a:avLst/>
            </a:prstGeom>
            <a:ln w="28575" cmpd="sng">
              <a:solidFill>
                <a:schemeClr val="bg2">
                  <a:lumMod val="9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直接连接符 143"/>
            <p:cNvCxnSpPr/>
            <p:nvPr/>
          </p:nvCxnSpPr>
          <p:spPr>
            <a:xfrm>
              <a:off x="17432" y="3386"/>
              <a:ext cx="0" cy="770"/>
            </a:xfrm>
            <a:prstGeom prst="line">
              <a:avLst/>
            </a:prstGeom>
            <a:ln w="28575" cmpd="sng">
              <a:solidFill>
                <a:schemeClr val="bg2">
                  <a:lumMod val="9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直接连接符 144"/>
            <p:cNvCxnSpPr/>
            <p:nvPr/>
          </p:nvCxnSpPr>
          <p:spPr>
            <a:xfrm>
              <a:off x="1909" y="3391"/>
              <a:ext cx="0" cy="770"/>
            </a:xfrm>
            <a:prstGeom prst="line">
              <a:avLst/>
            </a:prstGeom>
            <a:ln w="28575" cmpd="sng">
              <a:solidFill>
                <a:schemeClr val="bg2">
                  <a:lumMod val="9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组合 3"/>
          <p:cNvGrpSpPr/>
          <p:nvPr/>
        </p:nvGrpSpPr>
        <p:grpSpPr>
          <a:xfrm>
            <a:off x="579120" y="447675"/>
            <a:ext cx="3135630" cy="368300"/>
            <a:chOff x="912" y="705"/>
            <a:chExt cx="4938" cy="580"/>
          </a:xfrm>
        </p:grpSpPr>
        <p:sp>
          <p:nvSpPr>
            <p:cNvPr id="27" name="文本框 26"/>
            <p:cNvSpPr txBox="1"/>
            <p:nvPr/>
          </p:nvSpPr>
          <p:spPr>
            <a:xfrm>
              <a:off x="1305" y="705"/>
              <a:ext cx="4545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>
                  <a:latin typeface=".萍方-简" panose="020B0100000000000000" charset="-122"/>
                  <a:ea typeface=".萍方-简" panose="020B0100000000000000" charset="-122"/>
                </a:rPr>
                <a:t>平台功能</a:t>
              </a:r>
              <a:endParaRPr lang="zh-CN" altLang="en-US">
                <a:latin typeface=".萍方-简" panose="020B0100000000000000" charset="-122"/>
                <a:ea typeface=".萍方-简" panose="020B0100000000000000" charset="-122"/>
              </a:endParaRPr>
            </a:p>
          </p:txBody>
        </p:sp>
        <p:sp>
          <p:nvSpPr>
            <p:cNvPr id="28" name="圆角矩形 27"/>
            <p:cNvSpPr/>
            <p:nvPr/>
          </p:nvSpPr>
          <p:spPr>
            <a:xfrm>
              <a:off x="912" y="718"/>
              <a:ext cx="150" cy="555"/>
            </a:xfrm>
            <a:prstGeom prst="roundRect">
              <a:avLst/>
            </a:prstGeom>
            <a:solidFill>
              <a:srgbClr val="DD59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pic>
        <p:nvPicPr>
          <p:cNvPr id="29" name="图片 28" descr="透明-横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806940" y="130810"/>
            <a:ext cx="2075180" cy="803275"/>
          </a:xfrm>
          <a:prstGeom prst="rect">
            <a:avLst/>
          </a:prstGeom>
        </p:spPr>
      </p:pic>
      <p:cxnSp>
        <p:nvCxnSpPr>
          <p:cNvPr id="94" name="直接连接符 93"/>
          <p:cNvCxnSpPr/>
          <p:nvPr/>
        </p:nvCxnSpPr>
        <p:spPr>
          <a:xfrm>
            <a:off x="6101715" y="2494280"/>
            <a:ext cx="0" cy="169545"/>
          </a:xfrm>
          <a:prstGeom prst="line">
            <a:avLst/>
          </a:prstGeom>
          <a:ln w="222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0" name="组合 139"/>
          <p:cNvGrpSpPr/>
          <p:nvPr/>
        </p:nvGrpSpPr>
        <p:grpSpPr>
          <a:xfrm>
            <a:off x="346710" y="1122834"/>
            <a:ext cx="11668760" cy="4929984"/>
            <a:chOff x="532" y="1768"/>
            <a:chExt cx="18376" cy="7764"/>
          </a:xfrm>
        </p:grpSpPr>
        <p:grpSp>
          <p:nvGrpSpPr>
            <p:cNvPr id="139" name="组合 138"/>
            <p:cNvGrpSpPr/>
            <p:nvPr/>
          </p:nvGrpSpPr>
          <p:grpSpPr>
            <a:xfrm>
              <a:off x="532" y="1768"/>
              <a:ext cx="18376" cy="7668"/>
              <a:chOff x="532" y="2338"/>
              <a:chExt cx="18376" cy="7668"/>
            </a:xfrm>
          </p:grpSpPr>
          <p:sp>
            <p:nvSpPr>
              <p:cNvPr id="117" name="iṧ1iḓé"/>
              <p:cNvSpPr/>
              <p:nvPr/>
            </p:nvSpPr>
            <p:spPr>
              <a:xfrm>
                <a:off x="16397" y="5972"/>
                <a:ext cx="2511" cy="4034"/>
              </a:xfrm>
              <a:prstGeom prst="roundRect">
                <a:avLst>
                  <a:gd name="adj" fmla="val 8192"/>
                </a:avLst>
              </a:prstGeom>
              <a:solidFill>
                <a:schemeClr val="bg1">
                  <a:lumMod val="95000"/>
                </a:schemeClr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algn="ctr"/>
              </a:p>
            </p:txBody>
          </p:sp>
          <p:sp>
            <p:nvSpPr>
              <p:cNvPr id="116" name="iṧ1iḓé"/>
              <p:cNvSpPr/>
              <p:nvPr/>
            </p:nvSpPr>
            <p:spPr>
              <a:xfrm>
                <a:off x="13723" y="5972"/>
                <a:ext cx="2511" cy="4034"/>
              </a:xfrm>
              <a:prstGeom prst="roundRect">
                <a:avLst>
                  <a:gd name="adj" fmla="val 8192"/>
                </a:avLst>
              </a:prstGeom>
              <a:solidFill>
                <a:schemeClr val="bg1">
                  <a:lumMod val="95000"/>
                </a:schemeClr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algn="ctr"/>
              </a:p>
            </p:txBody>
          </p:sp>
          <p:sp>
            <p:nvSpPr>
              <p:cNvPr id="115" name="iṧ1iḓé"/>
              <p:cNvSpPr/>
              <p:nvPr/>
            </p:nvSpPr>
            <p:spPr>
              <a:xfrm>
                <a:off x="11119" y="5972"/>
                <a:ext cx="2511" cy="4034"/>
              </a:xfrm>
              <a:prstGeom prst="roundRect">
                <a:avLst>
                  <a:gd name="adj" fmla="val 8192"/>
                </a:avLst>
              </a:prstGeom>
              <a:solidFill>
                <a:schemeClr val="bg1">
                  <a:lumMod val="95000"/>
                </a:schemeClr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algn="ctr"/>
              </a:p>
            </p:txBody>
          </p:sp>
          <p:sp>
            <p:nvSpPr>
              <p:cNvPr id="113" name="iṧ1iḓé"/>
              <p:cNvSpPr/>
              <p:nvPr/>
            </p:nvSpPr>
            <p:spPr>
              <a:xfrm>
                <a:off x="8452" y="5972"/>
                <a:ext cx="2511" cy="4034"/>
              </a:xfrm>
              <a:prstGeom prst="roundRect">
                <a:avLst>
                  <a:gd name="adj" fmla="val 8192"/>
                </a:avLst>
              </a:prstGeom>
              <a:solidFill>
                <a:schemeClr val="bg1">
                  <a:lumMod val="95000"/>
                </a:schemeClr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algn="ctr"/>
              </a:p>
            </p:txBody>
          </p:sp>
          <p:sp>
            <p:nvSpPr>
              <p:cNvPr id="112" name="iṧ1iḓé"/>
              <p:cNvSpPr/>
              <p:nvPr/>
            </p:nvSpPr>
            <p:spPr>
              <a:xfrm>
                <a:off x="5810" y="5972"/>
                <a:ext cx="2511" cy="4034"/>
              </a:xfrm>
              <a:prstGeom prst="roundRect">
                <a:avLst>
                  <a:gd name="adj" fmla="val 8192"/>
                </a:avLst>
              </a:prstGeom>
              <a:solidFill>
                <a:schemeClr val="bg1">
                  <a:lumMod val="95000"/>
                </a:schemeClr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algn="ctr"/>
                <a:r>
                  <a:rPr lang="en-US"/>
                  <a:t> </a:t>
                </a:r>
                <a:endParaRPr lang="en-US"/>
              </a:p>
            </p:txBody>
          </p:sp>
          <p:sp>
            <p:nvSpPr>
              <p:cNvPr id="111" name="iṧ1iḓé"/>
              <p:cNvSpPr/>
              <p:nvPr/>
            </p:nvSpPr>
            <p:spPr>
              <a:xfrm>
                <a:off x="3168" y="5972"/>
                <a:ext cx="2511" cy="4034"/>
              </a:xfrm>
              <a:prstGeom prst="roundRect">
                <a:avLst>
                  <a:gd name="adj" fmla="val 8192"/>
                </a:avLst>
              </a:prstGeom>
              <a:solidFill>
                <a:schemeClr val="bg1">
                  <a:lumMod val="95000"/>
                </a:schemeClr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algn="ctr"/>
              </a:p>
            </p:txBody>
          </p:sp>
          <p:sp>
            <p:nvSpPr>
              <p:cNvPr id="110" name="iṧ1iḓé"/>
              <p:cNvSpPr/>
              <p:nvPr/>
            </p:nvSpPr>
            <p:spPr>
              <a:xfrm>
                <a:off x="532" y="5972"/>
                <a:ext cx="2511" cy="4034"/>
              </a:xfrm>
              <a:prstGeom prst="roundRect">
                <a:avLst>
                  <a:gd name="adj" fmla="val 8192"/>
                </a:avLst>
              </a:prstGeom>
              <a:solidFill>
                <a:schemeClr val="bg1">
                  <a:lumMod val="95000"/>
                </a:schemeClr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algn="ctr"/>
              </a:p>
            </p:txBody>
          </p:sp>
          <p:sp>
            <p:nvSpPr>
              <p:cNvPr id="89" name="îśľiďè"/>
              <p:cNvSpPr/>
              <p:nvPr/>
            </p:nvSpPr>
            <p:spPr>
              <a:xfrm>
                <a:off x="8515" y="2338"/>
                <a:ext cx="2160" cy="2160"/>
              </a:xfrm>
              <a:prstGeom prst="ellipse">
                <a:avLst/>
              </a:prstGeom>
              <a:solidFill>
                <a:srgbClr val="DD592E"/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algn="ctr"/>
              </a:p>
            </p:txBody>
          </p:sp>
          <p:sp>
            <p:nvSpPr>
              <p:cNvPr id="90" name="íślîde"/>
              <p:cNvSpPr/>
              <p:nvPr/>
            </p:nvSpPr>
            <p:spPr bwMode="auto">
              <a:xfrm>
                <a:off x="8953" y="2907"/>
                <a:ext cx="1214" cy="1123"/>
              </a:xfrm>
              <a:custGeom>
                <a:avLst/>
                <a:gdLst/>
                <a:ahLst/>
                <a:cxnLst>
                  <a:cxn ang="0">
                    <a:pos x="39" y="36"/>
                  </a:cxn>
                  <a:cxn ang="0">
                    <a:pos x="41" y="44"/>
                  </a:cxn>
                  <a:cxn ang="0">
                    <a:pos x="35" y="50"/>
                  </a:cxn>
                  <a:cxn ang="0">
                    <a:pos x="27" y="53"/>
                  </a:cxn>
                  <a:cxn ang="0">
                    <a:pos x="18" y="53"/>
                  </a:cxn>
                  <a:cxn ang="0">
                    <a:pos x="11" y="50"/>
                  </a:cxn>
                  <a:cxn ang="0">
                    <a:pos x="4" y="44"/>
                  </a:cxn>
                  <a:cxn ang="0">
                    <a:pos x="6" y="36"/>
                  </a:cxn>
                  <a:cxn ang="0">
                    <a:pos x="0" y="28"/>
                  </a:cxn>
                  <a:cxn ang="0">
                    <a:pos x="7" y="23"/>
                  </a:cxn>
                  <a:cxn ang="0">
                    <a:pos x="4" y="18"/>
                  </a:cxn>
                  <a:cxn ang="0">
                    <a:pos x="15" y="16"/>
                  </a:cxn>
                  <a:cxn ang="0">
                    <a:pos x="19" y="8"/>
                  </a:cxn>
                  <a:cxn ang="0">
                    <a:pos x="28" y="15"/>
                  </a:cxn>
                  <a:cxn ang="0">
                    <a:pos x="35" y="12"/>
                  </a:cxn>
                  <a:cxn ang="0">
                    <a:pos x="41" y="19"/>
                  </a:cxn>
                  <a:cxn ang="0">
                    <a:pos x="45" y="27"/>
                  </a:cxn>
                  <a:cxn ang="0">
                    <a:pos x="23" y="22"/>
                  </a:cxn>
                  <a:cxn ang="0">
                    <a:pos x="32" y="31"/>
                  </a:cxn>
                  <a:cxn ang="0">
                    <a:pos x="63" y="16"/>
                  </a:cxn>
                  <a:cxn ang="0">
                    <a:pos x="64" y="24"/>
                  </a:cxn>
                  <a:cxn ang="0">
                    <a:pos x="55" y="22"/>
                  </a:cxn>
                  <a:cxn ang="0">
                    <a:pos x="46" y="24"/>
                  </a:cxn>
                  <a:cxn ang="0">
                    <a:pos x="46" y="16"/>
                  </a:cxn>
                  <a:cxn ang="0">
                    <a:pos x="46" y="9"/>
                  </a:cxn>
                  <a:cxn ang="0">
                    <a:pos x="46" y="2"/>
                  </a:cxn>
                  <a:cxn ang="0">
                    <a:pos x="55" y="4"/>
                  </a:cxn>
                  <a:cxn ang="0">
                    <a:pos x="59" y="0"/>
                  </a:cxn>
                  <a:cxn ang="0">
                    <a:pos x="62" y="7"/>
                  </a:cxn>
                  <a:cxn ang="0">
                    <a:pos x="68" y="15"/>
                  </a:cxn>
                  <a:cxn ang="0">
                    <a:pos x="62" y="55"/>
                  </a:cxn>
                  <a:cxn ang="0">
                    <a:pos x="59" y="63"/>
                  </a:cxn>
                  <a:cxn ang="0">
                    <a:pos x="54" y="59"/>
                  </a:cxn>
                  <a:cxn ang="0">
                    <a:pos x="45" y="60"/>
                  </a:cxn>
                  <a:cxn ang="0">
                    <a:pos x="41" y="52"/>
                  </a:cxn>
                  <a:cxn ang="0">
                    <a:pos x="47" y="44"/>
                  </a:cxn>
                  <a:cxn ang="0">
                    <a:pos x="50" y="36"/>
                  </a:cxn>
                  <a:cxn ang="0">
                    <a:pos x="56" y="40"/>
                  </a:cxn>
                  <a:cxn ang="0">
                    <a:pos x="64" y="39"/>
                  </a:cxn>
                  <a:cxn ang="0">
                    <a:pos x="63" y="46"/>
                  </a:cxn>
                  <a:cxn ang="0">
                    <a:pos x="55" y="8"/>
                  </a:cxn>
                  <a:cxn ang="0">
                    <a:pos x="59" y="13"/>
                  </a:cxn>
                  <a:cxn ang="0">
                    <a:pos x="50" y="49"/>
                  </a:cxn>
                  <a:cxn ang="0">
                    <a:pos x="55" y="45"/>
                  </a:cxn>
                </a:cxnLst>
                <a:rect l="0" t="0" r="r" b="b"/>
                <a:pathLst>
                  <a:path w="68" h="63">
                    <a:moveTo>
                      <a:pt x="45" y="35"/>
                    </a:moveTo>
                    <a:cubicBezTo>
                      <a:pt x="45" y="35"/>
                      <a:pt x="45" y="36"/>
                      <a:pt x="45" y="36"/>
                    </a:cubicBezTo>
                    <a:cubicBezTo>
                      <a:pt x="39" y="36"/>
                      <a:pt x="39" y="36"/>
                      <a:pt x="39" y="36"/>
                    </a:cubicBezTo>
                    <a:cubicBezTo>
                      <a:pt x="39" y="37"/>
                      <a:pt x="38" y="38"/>
                      <a:pt x="38" y="39"/>
                    </a:cubicBezTo>
                    <a:cubicBezTo>
                      <a:pt x="39" y="41"/>
                      <a:pt x="40" y="42"/>
                      <a:pt x="41" y="43"/>
                    </a:cubicBezTo>
                    <a:cubicBezTo>
                      <a:pt x="41" y="43"/>
                      <a:pt x="41" y="44"/>
                      <a:pt x="41" y="44"/>
                    </a:cubicBezTo>
                    <a:cubicBezTo>
                      <a:pt x="41" y="44"/>
                      <a:pt x="41" y="44"/>
                      <a:pt x="41" y="45"/>
                    </a:cubicBezTo>
                    <a:cubicBezTo>
                      <a:pt x="40" y="46"/>
                      <a:pt x="36" y="50"/>
                      <a:pt x="35" y="50"/>
                    </a:cubicBezTo>
                    <a:cubicBezTo>
                      <a:pt x="35" y="50"/>
                      <a:pt x="35" y="50"/>
                      <a:pt x="35" y="50"/>
                    </a:cubicBezTo>
                    <a:cubicBezTo>
                      <a:pt x="31" y="47"/>
                      <a:pt x="31" y="47"/>
                      <a:pt x="31" y="47"/>
                    </a:cubicBezTo>
                    <a:cubicBezTo>
                      <a:pt x="30" y="47"/>
                      <a:pt x="29" y="47"/>
                      <a:pt x="28" y="48"/>
                    </a:cubicBezTo>
                    <a:cubicBezTo>
                      <a:pt x="28" y="49"/>
                      <a:pt x="27" y="51"/>
                      <a:pt x="27" y="53"/>
                    </a:cubicBezTo>
                    <a:cubicBezTo>
                      <a:pt x="27" y="54"/>
                      <a:pt x="26" y="54"/>
                      <a:pt x="26" y="54"/>
                    </a:cubicBezTo>
                    <a:cubicBezTo>
                      <a:pt x="19" y="54"/>
                      <a:pt x="19" y="54"/>
                      <a:pt x="19" y="54"/>
                    </a:cubicBezTo>
                    <a:cubicBezTo>
                      <a:pt x="19" y="54"/>
                      <a:pt x="18" y="54"/>
                      <a:pt x="18" y="53"/>
                    </a:cubicBezTo>
                    <a:cubicBezTo>
                      <a:pt x="17" y="48"/>
                      <a:pt x="17" y="48"/>
                      <a:pt x="17" y="48"/>
                    </a:cubicBezTo>
                    <a:cubicBezTo>
                      <a:pt x="16" y="47"/>
                      <a:pt x="16" y="47"/>
                      <a:pt x="15" y="47"/>
                    </a:cubicBezTo>
                    <a:cubicBezTo>
                      <a:pt x="11" y="50"/>
                      <a:pt x="11" y="50"/>
                      <a:pt x="11" y="50"/>
                    </a:cubicBezTo>
                    <a:cubicBezTo>
                      <a:pt x="10" y="50"/>
                      <a:pt x="10" y="50"/>
                      <a:pt x="10" y="50"/>
                    </a:cubicBezTo>
                    <a:cubicBezTo>
                      <a:pt x="10" y="50"/>
                      <a:pt x="9" y="50"/>
                      <a:pt x="9" y="50"/>
                    </a:cubicBezTo>
                    <a:cubicBezTo>
                      <a:pt x="8" y="49"/>
                      <a:pt x="4" y="45"/>
                      <a:pt x="4" y="44"/>
                    </a:cubicBezTo>
                    <a:cubicBezTo>
                      <a:pt x="4" y="44"/>
                      <a:pt x="4" y="44"/>
                      <a:pt x="4" y="43"/>
                    </a:cubicBezTo>
                    <a:cubicBezTo>
                      <a:pt x="5" y="42"/>
                      <a:pt x="6" y="41"/>
                      <a:pt x="7" y="39"/>
                    </a:cubicBezTo>
                    <a:cubicBezTo>
                      <a:pt x="7" y="38"/>
                      <a:pt x="6" y="37"/>
                      <a:pt x="6" y="36"/>
                    </a:cubicBezTo>
                    <a:cubicBezTo>
                      <a:pt x="1" y="35"/>
                      <a:pt x="1" y="35"/>
                      <a:pt x="1" y="35"/>
                    </a:cubicBezTo>
                    <a:cubicBezTo>
                      <a:pt x="0" y="35"/>
                      <a:pt x="0" y="35"/>
                      <a:pt x="0" y="34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7"/>
                      <a:pt x="0" y="27"/>
                      <a:pt x="1" y="27"/>
                    </a:cubicBezTo>
                    <a:cubicBezTo>
                      <a:pt x="6" y="26"/>
                      <a:pt x="6" y="26"/>
                      <a:pt x="6" y="26"/>
                    </a:cubicBezTo>
                    <a:cubicBezTo>
                      <a:pt x="6" y="25"/>
                      <a:pt x="7" y="24"/>
                      <a:pt x="7" y="23"/>
                    </a:cubicBezTo>
                    <a:cubicBezTo>
                      <a:pt x="6" y="22"/>
                      <a:pt x="5" y="20"/>
                      <a:pt x="4" y="19"/>
                    </a:cubicBezTo>
                    <a:cubicBezTo>
                      <a:pt x="4" y="19"/>
                      <a:pt x="4" y="19"/>
                      <a:pt x="4" y="18"/>
                    </a:cubicBezTo>
                    <a:cubicBezTo>
                      <a:pt x="4" y="18"/>
                      <a:pt x="4" y="18"/>
                      <a:pt x="4" y="18"/>
                    </a:cubicBezTo>
                    <a:cubicBezTo>
                      <a:pt x="5" y="17"/>
                      <a:pt x="9" y="12"/>
                      <a:pt x="10" y="12"/>
                    </a:cubicBezTo>
                    <a:cubicBezTo>
                      <a:pt x="10" y="12"/>
                      <a:pt x="10" y="12"/>
                      <a:pt x="11" y="13"/>
                    </a:cubicBezTo>
                    <a:cubicBezTo>
                      <a:pt x="15" y="16"/>
                      <a:pt x="15" y="16"/>
                      <a:pt x="15" y="16"/>
                    </a:cubicBezTo>
                    <a:cubicBezTo>
                      <a:pt x="16" y="15"/>
                      <a:pt x="16" y="15"/>
                      <a:pt x="17" y="15"/>
                    </a:cubicBezTo>
                    <a:cubicBezTo>
                      <a:pt x="18" y="13"/>
                      <a:pt x="18" y="11"/>
                      <a:pt x="18" y="9"/>
                    </a:cubicBezTo>
                    <a:cubicBezTo>
                      <a:pt x="18" y="9"/>
                      <a:pt x="19" y="8"/>
                      <a:pt x="19" y="8"/>
                    </a:cubicBezTo>
                    <a:cubicBezTo>
                      <a:pt x="26" y="8"/>
                      <a:pt x="26" y="8"/>
                      <a:pt x="26" y="8"/>
                    </a:cubicBezTo>
                    <a:cubicBezTo>
                      <a:pt x="26" y="8"/>
                      <a:pt x="27" y="9"/>
                      <a:pt x="27" y="9"/>
                    </a:cubicBezTo>
                    <a:cubicBezTo>
                      <a:pt x="28" y="15"/>
                      <a:pt x="28" y="15"/>
                      <a:pt x="28" y="15"/>
                    </a:cubicBezTo>
                    <a:cubicBezTo>
                      <a:pt x="29" y="15"/>
                      <a:pt x="30" y="15"/>
                      <a:pt x="31" y="16"/>
                    </a:cubicBezTo>
                    <a:cubicBezTo>
                      <a:pt x="35" y="13"/>
                      <a:pt x="35" y="13"/>
                      <a:pt x="35" y="13"/>
                    </a:cubicBezTo>
                    <a:cubicBezTo>
                      <a:pt x="35" y="12"/>
                      <a:pt x="35" y="12"/>
                      <a:pt x="35" y="12"/>
                    </a:cubicBezTo>
                    <a:cubicBezTo>
                      <a:pt x="36" y="12"/>
                      <a:pt x="36" y="12"/>
                      <a:pt x="36" y="13"/>
                    </a:cubicBezTo>
                    <a:cubicBezTo>
                      <a:pt x="37" y="13"/>
                      <a:pt x="41" y="17"/>
                      <a:pt x="41" y="18"/>
                    </a:cubicBezTo>
                    <a:cubicBezTo>
                      <a:pt x="41" y="19"/>
                      <a:pt x="41" y="19"/>
                      <a:pt x="41" y="19"/>
                    </a:cubicBezTo>
                    <a:cubicBezTo>
                      <a:pt x="40" y="20"/>
                      <a:pt x="39" y="22"/>
                      <a:pt x="38" y="23"/>
                    </a:cubicBezTo>
                    <a:cubicBezTo>
                      <a:pt x="38" y="24"/>
                      <a:pt x="39" y="25"/>
                      <a:pt x="39" y="26"/>
                    </a:cubicBezTo>
                    <a:cubicBezTo>
                      <a:pt x="45" y="27"/>
                      <a:pt x="45" y="27"/>
                      <a:pt x="45" y="27"/>
                    </a:cubicBezTo>
                    <a:cubicBezTo>
                      <a:pt x="45" y="27"/>
                      <a:pt x="45" y="27"/>
                      <a:pt x="45" y="28"/>
                    </a:cubicBezTo>
                    <a:lnTo>
                      <a:pt x="45" y="35"/>
                    </a:lnTo>
                    <a:close/>
                    <a:moveTo>
                      <a:pt x="23" y="22"/>
                    </a:moveTo>
                    <a:cubicBezTo>
                      <a:pt x="18" y="22"/>
                      <a:pt x="13" y="26"/>
                      <a:pt x="13" y="31"/>
                    </a:cubicBezTo>
                    <a:cubicBezTo>
                      <a:pt x="13" y="36"/>
                      <a:pt x="18" y="40"/>
                      <a:pt x="23" y="40"/>
                    </a:cubicBezTo>
                    <a:cubicBezTo>
                      <a:pt x="28" y="40"/>
                      <a:pt x="32" y="36"/>
                      <a:pt x="32" y="31"/>
                    </a:cubicBezTo>
                    <a:cubicBezTo>
                      <a:pt x="32" y="26"/>
                      <a:pt x="28" y="22"/>
                      <a:pt x="23" y="22"/>
                    </a:cubicBezTo>
                    <a:close/>
                    <a:moveTo>
                      <a:pt x="68" y="15"/>
                    </a:moveTo>
                    <a:cubicBezTo>
                      <a:pt x="68" y="16"/>
                      <a:pt x="64" y="16"/>
                      <a:pt x="63" y="16"/>
                    </a:cubicBezTo>
                    <a:cubicBezTo>
                      <a:pt x="63" y="17"/>
                      <a:pt x="62" y="18"/>
                      <a:pt x="62" y="18"/>
                    </a:cubicBezTo>
                    <a:cubicBezTo>
                      <a:pt x="62" y="19"/>
                      <a:pt x="64" y="23"/>
                      <a:pt x="64" y="23"/>
                    </a:cubicBezTo>
                    <a:cubicBezTo>
                      <a:pt x="64" y="23"/>
                      <a:pt x="64" y="23"/>
                      <a:pt x="64" y="24"/>
                    </a:cubicBezTo>
                    <a:cubicBezTo>
                      <a:pt x="63" y="24"/>
                      <a:pt x="59" y="26"/>
                      <a:pt x="59" y="26"/>
                    </a:cubicBezTo>
                    <a:cubicBezTo>
                      <a:pt x="59" y="26"/>
                      <a:pt x="56" y="22"/>
                      <a:pt x="56" y="22"/>
                    </a:cubicBezTo>
                    <a:cubicBezTo>
                      <a:pt x="55" y="22"/>
                      <a:pt x="55" y="22"/>
                      <a:pt x="55" y="22"/>
                    </a:cubicBezTo>
                    <a:cubicBezTo>
                      <a:pt x="54" y="22"/>
                      <a:pt x="54" y="22"/>
                      <a:pt x="54" y="22"/>
                    </a:cubicBezTo>
                    <a:cubicBezTo>
                      <a:pt x="53" y="22"/>
                      <a:pt x="50" y="26"/>
                      <a:pt x="50" y="26"/>
                    </a:cubicBezTo>
                    <a:cubicBezTo>
                      <a:pt x="50" y="26"/>
                      <a:pt x="46" y="24"/>
                      <a:pt x="46" y="24"/>
                    </a:cubicBezTo>
                    <a:cubicBezTo>
                      <a:pt x="45" y="23"/>
                      <a:pt x="45" y="23"/>
                      <a:pt x="45" y="23"/>
                    </a:cubicBezTo>
                    <a:cubicBezTo>
                      <a:pt x="45" y="23"/>
                      <a:pt x="47" y="19"/>
                      <a:pt x="47" y="18"/>
                    </a:cubicBezTo>
                    <a:cubicBezTo>
                      <a:pt x="47" y="18"/>
                      <a:pt x="46" y="17"/>
                      <a:pt x="46" y="16"/>
                    </a:cubicBezTo>
                    <a:cubicBezTo>
                      <a:pt x="45" y="16"/>
                      <a:pt x="41" y="16"/>
                      <a:pt x="41" y="15"/>
                    </a:cubicBezTo>
                    <a:cubicBezTo>
                      <a:pt x="41" y="10"/>
                      <a:pt x="41" y="10"/>
                      <a:pt x="41" y="10"/>
                    </a:cubicBezTo>
                    <a:cubicBezTo>
                      <a:pt x="41" y="10"/>
                      <a:pt x="45" y="9"/>
                      <a:pt x="46" y="9"/>
                    </a:cubicBezTo>
                    <a:cubicBezTo>
                      <a:pt x="46" y="9"/>
                      <a:pt x="47" y="8"/>
                      <a:pt x="47" y="7"/>
                    </a:cubicBezTo>
                    <a:cubicBezTo>
                      <a:pt x="47" y="7"/>
                      <a:pt x="45" y="3"/>
                      <a:pt x="45" y="2"/>
                    </a:cubicBezTo>
                    <a:cubicBezTo>
                      <a:pt x="45" y="2"/>
                      <a:pt x="45" y="2"/>
                      <a:pt x="46" y="2"/>
                    </a:cubicBezTo>
                    <a:cubicBezTo>
                      <a:pt x="46" y="2"/>
                      <a:pt x="50" y="0"/>
                      <a:pt x="50" y="0"/>
                    </a:cubicBezTo>
                    <a:cubicBezTo>
                      <a:pt x="50" y="0"/>
                      <a:pt x="53" y="3"/>
                      <a:pt x="54" y="4"/>
                    </a:cubicBezTo>
                    <a:cubicBezTo>
                      <a:pt x="54" y="4"/>
                      <a:pt x="54" y="4"/>
                      <a:pt x="55" y="4"/>
                    </a:cubicBezTo>
                    <a:cubicBezTo>
                      <a:pt x="55" y="4"/>
                      <a:pt x="55" y="4"/>
                      <a:pt x="56" y="4"/>
                    </a:cubicBezTo>
                    <a:cubicBezTo>
                      <a:pt x="57" y="2"/>
                      <a:pt x="58" y="1"/>
                      <a:pt x="59" y="0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59" y="0"/>
                      <a:pt x="63" y="2"/>
                      <a:pt x="64" y="2"/>
                    </a:cubicBezTo>
                    <a:cubicBezTo>
                      <a:pt x="64" y="2"/>
                      <a:pt x="64" y="2"/>
                      <a:pt x="64" y="2"/>
                    </a:cubicBezTo>
                    <a:cubicBezTo>
                      <a:pt x="64" y="3"/>
                      <a:pt x="62" y="7"/>
                      <a:pt x="62" y="7"/>
                    </a:cubicBezTo>
                    <a:cubicBezTo>
                      <a:pt x="62" y="8"/>
                      <a:pt x="63" y="9"/>
                      <a:pt x="63" y="9"/>
                    </a:cubicBezTo>
                    <a:cubicBezTo>
                      <a:pt x="64" y="9"/>
                      <a:pt x="68" y="10"/>
                      <a:pt x="68" y="10"/>
                    </a:cubicBezTo>
                    <a:lnTo>
                      <a:pt x="68" y="15"/>
                    </a:lnTo>
                    <a:close/>
                    <a:moveTo>
                      <a:pt x="68" y="52"/>
                    </a:moveTo>
                    <a:cubicBezTo>
                      <a:pt x="68" y="52"/>
                      <a:pt x="64" y="53"/>
                      <a:pt x="63" y="53"/>
                    </a:cubicBezTo>
                    <a:cubicBezTo>
                      <a:pt x="63" y="54"/>
                      <a:pt x="62" y="54"/>
                      <a:pt x="62" y="55"/>
                    </a:cubicBezTo>
                    <a:cubicBezTo>
                      <a:pt x="62" y="56"/>
                      <a:pt x="64" y="59"/>
                      <a:pt x="64" y="60"/>
                    </a:cubicBezTo>
                    <a:cubicBezTo>
                      <a:pt x="64" y="60"/>
                      <a:pt x="64" y="60"/>
                      <a:pt x="64" y="60"/>
                    </a:cubicBezTo>
                    <a:cubicBezTo>
                      <a:pt x="63" y="60"/>
                      <a:pt x="59" y="63"/>
                      <a:pt x="59" y="63"/>
                    </a:cubicBezTo>
                    <a:cubicBezTo>
                      <a:pt x="59" y="63"/>
                      <a:pt x="56" y="59"/>
                      <a:pt x="56" y="59"/>
                    </a:cubicBezTo>
                    <a:cubicBezTo>
                      <a:pt x="55" y="59"/>
                      <a:pt x="55" y="59"/>
                      <a:pt x="55" y="59"/>
                    </a:cubicBezTo>
                    <a:cubicBezTo>
                      <a:pt x="54" y="59"/>
                      <a:pt x="54" y="59"/>
                      <a:pt x="54" y="59"/>
                    </a:cubicBezTo>
                    <a:cubicBezTo>
                      <a:pt x="53" y="59"/>
                      <a:pt x="50" y="63"/>
                      <a:pt x="50" y="63"/>
                    </a:cubicBezTo>
                    <a:cubicBezTo>
                      <a:pt x="50" y="63"/>
                      <a:pt x="46" y="60"/>
                      <a:pt x="46" y="60"/>
                    </a:cubicBezTo>
                    <a:cubicBezTo>
                      <a:pt x="45" y="60"/>
                      <a:pt x="45" y="60"/>
                      <a:pt x="45" y="60"/>
                    </a:cubicBezTo>
                    <a:cubicBezTo>
                      <a:pt x="45" y="59"/>
                      <a:pt x="47" y="56"/>
                      <a:pt x="47" y="55"/>
                    </a:cubicBezTo>
                    <a:cubicBezTo>
                      <a:pt x="47" y="54"/>
                      <a:pt x="46" y="54"/>
                      <a:pt x="46" y="53"/>
                    </a:cubicBezTo>
                    <a:cubicBezTo>
                      <a:pt x="45" y="53"/>
                      <a:pt x="41" y="52"/>
                      <a:pt x="41" y="52"/>
                    </a:cubicBezTo>
                    <a:cubicBezTo>
                      <a:pt x="41" y="47"/>
                      <a:pt x="41" y="47"/>
                      <a:pt x="41" y="47"/>
                    </a:cubicBezTo>
                    <a:cubicBezTo>
                      <a:pt x="41" y="46"/>
                      <a:pt x="45" y="46"/>
                      <a:pt x="46" y="46"/>
                    </a:cubicBezTo>
                    <a:cubicBezTo>
                      <a:pt x="46" y="45"/>
                      <a:pt x="47" y="45"/>
                      <a:pt x="47" y="44"/>
                    </a:cubicBezTo>
                    <a:cubicBezTo>
                      <a:pt x="47" y="43"/>
                      <a:pt x="45" y="40"/>
                      <a:pt x="45" y="39"/>
                    </a:cubicBezTo>
                    <a:cubicBezTo>
                      <a:pt x="45" y="39"/>
                      <a:pt x="45" y="39"/>
                      <a:pt x="46" y="39"/>
                    </a:cubicBezTo>
                    <a:cubicBezTo>
                      <a:pt x="46" y="39"/>
                      <a:pt x="50" y="36"/>
                      <a:pt x="50" y="36"/>
                    </a:cubicBezTo>
                    <a:cubicBezTo>
                      <a:pt x="50" y="36"/>
                      <a:pt x="53" y="40"/>
                      <a:pt x="54" y="40"/>
                    </a:cubicBezTo>
                    <a:cubicBezTo>
                      <a:pt x="54" y="40"/>
                      <a:pt x="54" y="40"/>
                      <a:pt x="55" y="40"/>
                    </a:cubicBezTo>
                    <a:cubicBezTo>
                      <a:pt x="55" y="40"/>
                      <a:pt x="55" y="40"/>
                      <a:pt x="56" y="40"/>
                    </a:cubicBezTo>
                    <a:cubicBezTo>
                      <a:pt x="57" y="39"/>
                      <a:pt x="58" y="38"/>
                      <a:pt x="59" y="36"/>
                    </a:cubicBezTo>
                    <a:cubicBezTo>
                      <a:pt x="59" y="36"/>
                      <a:pt x="59" y="36"/>
                      <a:pt x="59" y="36"/>
                    </a:cubicBezTo>
                    <a:cubicBezTo>
                      <a:pt x="59" y="36"/>
                      <a:pt x="63" y="39"/>
                      <a:pt x="64" y="39"/>
                    </a:cubicBezTo>
                    <a:cubicBezTo>
                      <a:pt x="64" y="39"/>
                      <a:pt x="64" y="39"/>
                      <a:pt x="64" y="39"/>
                    </a:cubicBezTo>
                    <a:cubicBezTo>
                      <a:pt x="64" y="40"/>
                      <a:pt x="62" y="43"/>
                      <a:pt x="62" y="44"/>
                    </a:cubicBezTo>
                    <a:cubicBezTo>
                      <a:pt x="62" y="45"/>
                      <a:pt x="63" y="45"/>
                      <a:pt x="63" y="46"/>
                    </a:cubicBezTo>
                    <a:cubicBezTo>
                      <a:pt x="64" y="46"/>
                      <a:pt x="68" y="46"/>
                      <a:pt x="68" y="47"/>
                    </a:cubicBezTo>
                    <a:lnTo>
                      <a:pt x="68" y="52"/>
                    </a:lnTo>
                    <a:close/>
                    <a:moveTo>
                      <a:pt x="55" y="8"/>
                    </a:moveTo>
                    <a:cubicBezTo>
                      <a:pt x="52" y="8"/>
                      <a:pt x="50" y="10"/>
                      <a:pt x="50" y="13"/>
                    </a:cubicBezTo>
                    <a:cubicBezTo>
                      <a:pt x="50" y="15"/>
                      <a:pt x="52" y="17"/>
                      <a:pt x="55" y="17"/>
                    </a:cubicBezTo>
                    <a:cubicBezTo>
                      <a:pt x="57" y="17"/>
                      <a:pt x="59" y="15"/>
                      <a:pt x="59" y="13"/>
                    </a:cubicBezTo>
                    <a:cubicBezTo>
                      <a:pt x="59" y="10"/>
                      <a:pt x="57" y="8"/>
                      <a:pt x="55" y="8"/>
                    </a:cubicBezTo>
                    <a:close/>
                    <a:moveTo>
                      <a:pt x="55" y="45"/>
                    </a:moveTo>
                    <a:cubicBezTo>
                      <a:pt x="52" y="45"/>
                      <a:pt x="50" y="47"/>
                      <a:pt x="50" y="49"/>
                    </a:cubicBezTo>
                    <a:cubicBezTo>
                      <a:pt x="50" y="52"/>
                      <a:pt x="52" y="54"/>
                      <a:pt x="55" y="54"/>
                    </a:cubicBezTo>
                    <a:cubicBezTo>
                      <a:pt x="57" y="54"/>
                      <a:pt x="59" y="52"/>
                      <a:pt x="59" y="49"/>
                    </a:cubicBezTo>
                    <a:cubicBezTo>
                      <a:pt x="59" y="47"/>
                      <a:pt x="57" y="45"/>
                      <a:pt x="55" y="45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</a:ln>
            </p:spPr>
            <p:txBody>
              <a:bodyPr anchor="ctr"/>
              <a:p>
                <a:pPr algn="ctr"/>
              </a:p>
            </p:txBody>
          </p:sp>
          <p:sp>
            <p:nvSpPr>
              <p:cNvPr id="95" name="isľîḋe"/>
              <p:cNvSpPr/>
              <p:nvPr/>
            </p:nvSpPr>
            <p:spPr>
              <a:xfrm>
                <a:off x="1062" y="4677"/>
                <a:ext cx="1694" cy="1694"/>
              </a:xfrm>
              <a:prstGeom prst="ellipse">
                <a:avLst/>
              </a:prstGeom>
              <a:solidFill>
                <a:srgbClr val="DD592E"/>
              </a:solidFill>
              <a:ln w="762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algn="ctr"/>
              </a:p>
            </p:txBody>
          </p:sp>
          <p:sp>
            <p:nvSpPr>
              <p:cNvPr id="96" name="isľîḋe"/>
              <p:cNvSpPr/>
              <p:nvPr/>
            </p:nvSpPr>
            <p:spPr>
              <a:xfrm>
                <a:off x="3610" y="4677"/>
                <a:ext cx="1694" cy="1694"/>
              </a:xfrm>
              <a:prstGeom prst="ellipse">
                <a:avLst/>
              </a:prstGeom>
              <a:solidFill>
                <a:schemeClr val="accent2"/>
              </a:solidFill>
              <a:ln w="762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algn="ctr"/>
              </a:p>
            </p:txBody>
          </p:sp>
          <p:sp>
            <p:nvSpPr>
              <p:cNvPr id="97" name="isľîḋe"/>
              <p:cNvSpPr/>
              <p:nvPr/>
            </p:nvSpPr>
            <p:spPr>
              <a:xfrm>
                <a:off x="6158" y="4677"/>
                <a:ext cx="1694" cy="1694"/>
              </a:xfrm>
              <a:prstGeom prst="ellipse">
                <a:avLst/>
              </a:prstGeom>
              <a:solidFill>
                <a:srgbClr val="DD592E"/>
              </a:solidFill>
              <a:ln w="762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algn="ctr"/>
              </a:p>
            </p:txBody>
          </p:sp>
          <p:sp>
            <p:nvSpPr>
              <p:cNvPr id="98" name="isľîḋe"/>
              <p:cNvSpPr/>
              <p:nvPr/>
            </p:nvSpPr>
            <p:spPr>
              <a:xfrm>
                <a:off x="11338" y="4662"/>
                <a:ext cx="1694" cy="1694"/>
              </a:xfrm>
              <a:prstGeom prst="ellipse">
                <a:avLst/>
              </a:prstGeom>
              <a:solidFill>
                <a:srgbClr val="DD592E"/>
              </a:solidFill>
              <a:ln w="762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algn="ctr"/>
              </a:p>
            </p:txBody>
          </p:sp>
          <p:sp>
            <p:nvSpPr>
              <p:cNvPr id="99" name="isľîḋe"/>
              <p:cNvSpPr/>
              <p:nvPr/>
            </p:nvSpPr>
            <p:spPr>
              <a:xfrm>
                <a:off x="14103" y="4662"/>
                <a:ext cx="1694" cy="1694"/>
              </a:xfrm>
              <a:prstGeom prst="ellipse">
                <a:avLst/>
              </a:prstGeom>
              <a:solidFill>
                <a:schemeClr val="accent2"/>
              </a:solidFill>
              <a:ln w="762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algn="ctr"/>
              </a:p>
            </p:txBody>
          </p:sp>
          <p:sp>
            <p:nvSpPr>
              <p:cNvPr id="100" name="isľîḋe"/>
              <p:cNvSpPr/>
              <p:nvPr/>
            </p:nvSpPr>
            <p:spPr>
              <a:xfrm>
                <a:off x="16737" y="4662"/>
                <a:ext cx="1694" cy="1694"/>
              </a:xfrm>
              <a:prstGeom prst="ellipse">
                <a:avLst/>
              </a:prstGeom>
              <a:solidFill>
                <a:srgbClr val="DD592E"/>
              </a:solidFill>
              <a:ln w="762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algn="ctr"/>
              </a:p>
            </p:txBody>
          </p:sp>
          <p:sp>
            <p:nvSpPr>
              <p:cNvPr id="101" name="isľîḋe"/>
              <p:cNvSpPr/>
              <p:nvPr/>
            </p:nvSpPr>
            <p:spPr>
              <a:xfrm>
                <a:off x="8706" y="4677"/>
                <a:ext cx="1694" cy="1694"/>
              </a:xfrm>
              <a:prstGeom prst="ellipse">
                <a:avLst/>
              </a:prstGeom>
              <a:solidFill>
                <a:schemeClr val="accent2"/>
              </a:solidFill>
              <a:ln w="762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algn="ctr"/>
              </a:p>
            </p:txBody>
          </p:sp>
          <p:sp>
            <p:nvSpPr>
              <p:cNvPr id="102" name="文本框 101"/>
              <p:cNvSpPr txBox="1"/>
              <p:nvPr/>
            </p:nvSpPr>
            <p:spPr>
              <a:xfrm>
                <a:off x="1261" y="5282"/>
                <a:ext cx="1450" cy="8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1400" b="1">
                    <a:solidFill>
                      <a:schemeClr val="bg1"/>
                    </a:solidFill>
                    <a:latin typeface=".萍方-简" panose="020B0100000000000000" charset="-122"/>
                    <a:ea typeface=".萍方-简" panose="020B0100000000000000" charset="-122"/>
                  </a:rPr>
                  <a:t> 配置测试对象</a:t>
                </a:r>
                <a:endParaRPr lang="en-US" altLang="zh-CN" sz="1400" b="1">
                  <a:solidFill>
                    <a:schemeClr val="bg1"/>
                  </a:solidFill>
                  <a:latin typeface=".萍方-简" panose="020B0100000000000000" charset="-122"/>
                  <a:ea typeface=".萍方-简" panose="020B0100000000000000" charset="-122"/>
                </a:endParaRPr>
              </a:p>
            </p:txBody>
          </p:sp>
          <p:sp>
            <p:nvSpPr>
              <p:cNvPr id="105" name="文本框 104"/>
              <p:cNvSpPr txBox="1"/>
              <p:nvPr/>
            </p:nvSpPr>
            <p:spPr>
              <a:xfrm>
                <a:off x="3747" y="5283"/>
                <a:ext cx="1450" cy="8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1400" b="1">
                    <a:solidFill>
                      <a:schemeClr val="bg1"/>
                    </a:solidFill>
                    <a:latin typeface=".萍方-简" panose="020B0100000000000000" charset="-122"/>
                    <a:ea typeface=".萍方-简" panose="020B0100000000000000" charset="-122"/>
                  </a:rPr>
                  <a:t>监控测试设备</a:t>
                </a:r>
                <a:endParaRPr lang="en-US" altLang="zh-CN" sz="1400" b="1">
                  <a:solidFill>
                    <a:schemeClr val="bg1"/>
                  </a:solidFill>
                  <a:latin typeface=".萍方-简" panose="020B0100000000000000" charset="-122"/>
                  <a:ea typeface=".萍方-简" panose="020B0100000000000000" charset="-122"/>
                </a:endParaRPr>
              </a:p>
            </p:txBody>
          </p:sp>
          <p:sp>
            <p:nvSpPr>
              <p:cNvPr id="121" name="文本框 120"/>
              <p:cNvSpPr txBox="1"/>
              <p:nvPr/>
            </p:nvSpPr>
            <p:spPr>
              <a:xfrm>
                <a:off x="6082" y="5282"/>
                <a:ext cx="2000" cy="8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1400" b="1">
                    <a:solidFill>
                      <a:schemeClr val="bg1"/>
                    </a:solidFill>
                    <a:latin typeface=".萍方-简" panose="020B0100000000000000" charset="-122"/>
                    <a:ea typeface=".萍方-简" panose="020B0100000000000000" charset="-122"/>
                  </a:rPr>
                  <a:t>  解析测试</a:t>
                </a:r>
                <a:endParaRPr lang="en-US" altLang="zh-CN" sz="1400" b="1">
                  <a:solidFill>
                    <a:schemeClr val="bg1"/>
                  </a:solidFill>
                  <a:latin typeface=".萍方-简" panose="020B0100000000000000" charset="-122"/>
                  <a:ea typeface=".萍方-简" panose="020B0100000000000000" charset="-122"/>
                </a:endParaRPr>
              </a:p>
              <a:p>
                <a:r>
                  <a:rPr lang="en-US" altLang="zh-CN" sz="1400" b="1">
                    <a:solidFill>
                      <a:schemeClr val="bg1"/>
                    </a:solidFill>
                    <a:latin typeface=".萍方-简" panose="020B0100000000000000" charset="-122"/>
                    <a:ea typeface=".萍方-简" panose="020B0100000000000000" charset="-122"/>
                  </a:rPr>
                  <a:t>    用例</a:t>
                </a:r>
                <a:endParaRPr lang="en-US" altLang="zh-CN" sz="1400" b="1">
                  <a:solidFill>
                    <a:schemeClr val="bg1"/>
                  </a:solidFill>
                  <a:latin typeface=".萍方-简" panose="020B0100000000000000" charset="-122"/>
                  <a:ea typeface=".萍方-简" panose="020B0100000000000000" charset="-122"/>
                </a:endParaRPr>
              </a:p>
            </p:txBody>
          </p:sp>
          <p:sp>
            <p:nvSpPr>
              <p:cNvPr id="122" name="文本框 121"/>
              <p:cNvSpPr txBox="1"/>
              <p:nvPr/>
            </p:nvSpPr>
            <p:spPr>
              <a:xfrm>
                <a:off x="8708" y="5282"/>
                <a:ext cx="2000" cy="8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1400" b="1">
                    <a:solidFill>
                      <a:schemeClr val="bg1"/>
                    </a:solidFill>
                    <a:latin typeface=".萍方-简" panose="020B0100000000000000" charset="-122"/>
                    <a:ea typeface=".萍方-简" panose="020B0100000000000000" charset="-122"/>
                  </a:rPr>
                  <a:t>创建测试计</a:t>
                </a:r>
                <a:endParaRPr lang="en-US" altLang="zh-CN" sz="1400" b="1">
                  <a:solidFill>
                    <a:schemeClr val="bg1"/>
                  </a:solidFill>
                  <a:latin typeface=".萍方-简" panose="020B0100000000000000" charset="-122"/>
                  <a:ea typeface=".萍方-简" panose="020B0100000000000000" charset="-122"/>
                </a:endParaRPr>
              </a:p>
              <a:p>
                <a:r>
                  <a:rPr lang="en-US" altLang="zh-CN" sz="1400" b="1">
                    <a:solidFill>
                      <a:schemeClr val="bg1"/>
                    </a:solidFill>
                    <a:latin typeface=".萍方-简" panose="020B0100000000000000" charset="-122"/>
                    <a:ea typeface=".萍方-简" panose="020B0100000000000000" charset="-122"/>
                  </a:rPr>
                  <a:t>划</a:t>
                </a:r>
                <a:endParaRPr lang="en-US" altLang="zh-CN" sz="1400" b="1">
                  <a:solidFill>
                    <a:schemeClr val="bg1"/>
                  </a:solidFill>
                  <a:latin typeface=".萍方-简" panose="020B0100000000000000" charset="-122"/>
                  <a:ea typeface=".萍方-简" panose="020B0100000000000000" charset="-122"/>
                </a:endParaRPr>
              </a:p>
            </p:txBody>
          </p:sp>
          <p:sp>
            <p:nvSpPr>
              <p:cNvPr id="123" name="文本框 122"/>
              <p:cNvSpPr txBox="1"/>
              <p:nvPr/>
            </p:nvSpPr>
            <p:spPr>
              <a:xfrm>
                <a:off x="11434" y="5282"/>
                <a:ext cx="1577" cy="8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1400" b="1">
                    <a:solidFill>
                      <a:schemeClr val="bg1"/>
                    </a:solidFill>
                    <a:latin typeface=".萍方-简" panose="020B0100000000000000" charset="-122"/>
                    <a:ea typeface=".萍方-简" panose="020B0100000000000000" charset="-122"/>
                  </a:rPr>
                  <a:t>监控测试进度</a:t>
                </a:r>
                <a:endParaRPr lang="en-US" altLang="zh-CN" sz="1400" b="1">
                  <a:solidFill>
                    <a:schemeClr val="bg1"/>
                  </a:solidFill>
                  <a:latin typeface=".萍方-简" panose="020B0100000000000000" charset="-122"/>
                  <a:ea typeface=".萍方-简" panose="020B0100000000000000" charset="-122"/>
                </a:endParaRPr>
              </a:p>
            </p:txBody>
          </p:sp>
          <p:sp>
            <p:nvSpPr>
              <p:cNvPr id="124" name="文本框 123"/>
              <p:cNvSpPr txBox="1"/>
              <p:nvPr/>
            </p:nvSpPr>
            <p:spPr>
              <a:xfrm>
                <a:off x="14329" y="5283"/>
                <a:ext cx="1596" cy="8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zh-CN" altLang="en-US" sz="1400" b="1">
                    <a:solidFill>
                      <a:schemeClr val="bg1"/>
                    </a:solidFill>
                    <a:latin typeface=".萍方-简" panose="020B0100000000000000" charset="-122"/>
                    <a:ea typeface=".萍方-简" panose="020B0100000000000000" charset="-122"/>
                    <a:sym typeface="+mn-ea"/>
                  </a:rPr>
                  <a:t>管理测试执行器</a:t>
                </a:r>
                <a:endParaRPr lang="en-US" altLang="zh-CN" sz="1400" b="1">
                  <a:solidFill>
                    <a:schemeClr val="bg1"/>
                  </a:solidFill>
                  <a:latin typeface=".萍方-简" panose="020B0100000000000000" charset="-122"/>
                  <a:ea typeface=".萍方-简" panose="020B0100000000000000" charset="-122"/>
                </a:endParaRPr>
              </a:p>
            </p:txBody>
          </p:sp>
          <p:sp>
            <p:nvSpPr>
              <p:cNvPr id="125" name="文本框 124"/>
              <p:cNvSpPr txBox="1"/>
              <p:nvPr/>
            </p:nvSpPr>
            <p:spPr>
              <a:xfrm>
                <a:off x="16858" y="5282"/>
                <a:ext cx="1589" cy="8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zh-CN" altLang="en-US" sz="1400" b="1">
                    <a:solidFill>
                      <a:schemeClr val="bg1"/>
                    </a:solidFill>
                    <a:latin typeface=".萍方-简" panose="020B0100000000000000" charset="-122"/>
                    <a:ea typeface=".萍方-简" panose="020B0100000000000000" charset="-122"/>
                  </a:rPr>
                  <a:t>管理测试报告</a:t>
                </a:r>
                <a:endParaRPr lang="zh-CN" altLang="en-US" sz="1400" b="1">
                  <a:solidFill>
                    <a:schemeClr val="bg1"/>
                  </a:solidFill>
                  <a:latin typeface=".萍方-简" panose="020B0100000000000000" charset="-122"/>
                  <a:ea typeface=".萍方-简" panose="020B0100000000000000" charset="-122"/>
                </a:endParaRPr>
              </a:p>
            </p:txBody>
          </p:sp>
        </p:grpSp>
        <p:grpSp>
          <p:nvGrpSpPr>
            <p:cNvPr id="106" name="组合 105"/>
            <p:cNvGrpSpPr/>
            <p:nvPr/>
          </p:nvGrpSpPr>
          <p:grpSpPr>
            <a:xfrm>
              <a:off x="710" y="5884"/>
              <a:ext cx="2323" cy="1475"/>
              <a:chOff x="830" y="6484"/>
              <a:chExt cx="2323" cy="1475"/>
            </a:xfrm>
          </p:grpSpPr>
          <p:sp>
            <p:nvSpPr>
              <p:cNvPr id="103" name="文本框 102"/>
              <p:cNvSpPr txBox="1"/>
              <p:nvPr/>
            </p:nvSpPr>
            <p:spPr>
              <a:xfrm>
                <a:off x="830" y="6484"/>
                <a:ext cx="2323" cy="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</a:rPr>
                  <a:t>app&amp;executor</a:t>
                </a:r>
                <a:endParaRPr lang="en-US" altLang="zh-CN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.萍方-简" panose="020B0100000000000000" charset="-122"/>
                  <a:ea typeface=".萍方-简" panose="020B0100000000000000" charset="-122"/>
                </a:endParaRPr>
              </a:p>
            </p:txBody>
          </p:sp>
          <p:sp>
            <p:nvSpPr>
              <p:cNvPr id="104" name="文本框 103"/>
              <p:cNvSpPr txBox="1"/>
              <p:nvPr/>
            </p:nvSpPr>
            <p:spPr>
              <a:xfrm>
                <a:off x="830" y="7080"/>
                <a:ext cx="2155" cy="8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just">
                  <a:lnSpc>
                    <a:spcPct val="130000"/>
                  </a:lnSpc>
                </a:pPr>
                <a:r>
                  <a:rPr lang="en-US" altLang="zh-CN" sz="1000" dirty="0">
                    <a:sym typeface="+mn-ea"/>
                  </a:rPr>
                  <a:t>匹配了测试对象app和测试脚本就可以在测试平台上创建测试计划和执行</a:t>
                </a:r>
                <a:endParaRPr lang="en-US" altLang="zh-CN" sz="1000" dirty="0">
                  <a:sym typeface="+mn-ea"/>
                </a:endParaRPr>
              </a:p>
            </p:txBody>
          </p:sp>
        </p:grpSp>
        <p:grpSp>
          <p:nvGrpSpPr>
            <p:cNvPr id="107" name="组合 106"/>
            <p:cNvGrpSpPr/>
            <p:nvPr/>
          </p:nvGrpSpPr>
          <p:grpSpPr>
            <a:xfrm>
              <a:off x="3298" y="5884"/>
              <a:ext cx="2251" cy="3648"/>
              <a:chOff x="814" y="6484"/>
              <a:chExt cx="2251" cy="3648"/>
            </a:xfrm>
          </p:grpSpPr>
          <p:sp>
            <p:nvSpPr>
              <p:cNvPr id="108" name="文本框 107"/>
              <p:cNvSpPr txBox="1"/>
              <p:nvPr/>
            </p:nvSpPr>
            <p:spPr>
              <a:xfrm>
                <a:off x="860" y="6484"/>
                <a:ext cx="2016" cy="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</a:rPr>
                  <a:t>ios&amp;android</a:t>
                </a:r>
                <a:endParaRPr lang="en-US" altLang="zh-CN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.萍方-简" panose="020B0100000000000000" charset="-122"/>
                  <a:ea typeface=".萍方-简" panose="020B0100000000000000" charset="-122"/>
                </a:endParaRPr>
              </a:p>
            </p:txBody>
          </p:sp>
          <p:sp>
            <p:nvSpPr>
              <p:cNvPr id="109" name="文本框 108"/>
              <p:cNvSpPr txBox="1"/>
              <p:nvPr/>
            </p:nvSpPr>
            <p:spPr>
              <a:xfrm>
                <a:off x="814" y="7080"/>
                <a:ext cx="2251" cy="30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l">
                  <a:lnSpc>
                    <a:spcPct val="120000"/>
                  </a:lnSpc>
                </a:pPr>
                <a:r>
                  <a:rPr lang="en-US" altLang="zh-CN" sz="1000" dirty="0">
                    <a:sym typeface="+mn-ea"/>
                  </a:rPr>
                  <a:t>将部署有test-daemon的mac mini上安装的虚拟机&amp;连接的真机上报给测试平台，供</a:t>
                </a:r>
                <a:r>
                  <a:rPr lang="zh-CN" altLang="en-US" sz="1000" dirty="0">
                    <a:sym typeface="+mn-ea"/>
                  </a:rPr>
                  <a:t>用</a:t>
                </a:r>
                <a:r>
                  <a:rPr lang="en-US" altLang="zh-CN" sz="1000" dirty="0">
                    <a:sym typeface="+mn-ea"/>
                  </a:rPr>
                  <a:t>户测试选择</a:t>
                </a:r>
                <a:endParaRPr lang="en-US" altLang="zh-CN" sz="1000" dirty="0">
                  <a:sym typeface="+mn-ea"/>
                </a:endParaRPr>
              </a:p>
              <a:p>
                <a:pPr algn="l">
                  <a:lnSpc>
                    <a:spcPct val="120000"/>
                  </a:lnSpc>
                </a:pPr>
                <a:r>
                  <a:rPr lang="en-US" altLang="zh-CN" sz="10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  <a:sym typeface="+mn-ea"/>
                  </a:rPr>
                  <a:t>ios </a:t>
                </a:r>
                <a:r>
                  <a:rPr lang="zh-CN" altLang="en-US" sz="10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  <a:sym typeface="+mn-ea"/>
                  </a:rPr>
                  <a:t>模拟器</a:t>
                </a:r>
                <a:br>
                  <a:rPr lang="zh-CN" altLang="en-US" sz="10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  <a:sym typeface="+mn-ea"/>
                  </a:rPr>
                </a:br>
                <a:r>
                  <a:rPr lang="en-US" altLang="zh-CN" sz="10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  <a:sym typeface="+mn-ea"/>
                  </a:rPr>
                  <a:t>ios </a:t>
                </a:r>
                <a:r>
                  <a:rPr lang="zh-CN" altLang="en-US" sz="10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  <a:sym typeface="+mn-ea"/>
                  </a:rPr>
                  <a:t>真机</a:t>
                </a:r>
                <a:endParaRPr lang="zh-CN" altLang="en-US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.萍方-简" panose="020B0100000000000000" charset="-122"/>
                  <a:ea typeface=".萍方-简" panose="020B0100000000000000" charset="-122"/>
                </a:endParaRPr>
              </a:p>
              <a:p>
                <a:pPr algn="l">
                  <a:lnSpc>
                    <a:spcPct val="120000"/>
                  </a:lnSpc>
                </a:pPr>
                <a:r>
                  <a:rPr lang="en-US" altLang="zh-CN" sz="10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  <a:sym typeface="+mn-ea"/>
                  </a:rPr>
                  <a:t>Android </a:t>
                </a:r>
                <a:r>
                  <a:rPr lang="zh-CN" altLang="en-US" sz="10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  <a:sym typeface="+mn-ea"/>
                  </a:rPr>
                  <a:t>模拟器</a:t>
                </a:r>
                <a:endParaRPr lang="zh-CN" altLang="en-US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.萍方-简" panose="020B0100000000000000" charset="-122"/>
                  <a:ea typeface=".萍方-简" panose="020B0100000000000000" charset="-122"/>
                </a:endParaRPr>
              </a:p>
              <a:p>
                <a:pPr algn="l">
                  <a:lnSpc>
                    <a:spcPct val="120000"/>
                  </a:lnSpc>
                </a:pPr>
                <a:r>
                  <a:rPr lang="en-US" altLang="zh-CN" sz="10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  <a:sym typeface="+mn-ea"/>
                  </a:rPr>
                  <a:t>Android </a:t>
                </a:r>
                <a:r>
                  <a:rPr lang="zh-CN" altLang="en-US" sz="10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  <a:sym typeface="+mn-ea"/>
                  </a:rPr>
                  <a:t>真机器</a:t>
                </a:r>
                <a:endParaRPr lang="zh-CN" altLang="en-US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.萍方-简" panose="020B0100000000000000" charset="-122"/>
                  <a:ea typeface=".萍方-简" panose="020B0100000000000000" charset="-122"/>
                </a:endParaRPr>
              </a:p>
              <a:p>
                <a:pPr algn="l">
                  <a:lnSpc>
                    <a:spcPct val="120000"/>
                  </a:lnSpc>
                </a:pPr>
                <a:endParaRPr lang="en-US" altLang="zh-CN" sz="1000" dirty="0">
                  <a:sym typeface="+mn-ea"/>
                </a:endParaRPr>
              </a:p>
            </p:txBody>
          </p:sp>
        </p:grpSp>
        <p:grpSp>
          <p:nvGrpSpPr>
            <p:cNvPr id="118" name="组合 117"/>
            <p:cNvGrpSpPr/>
            <p:nvPr/>
          </p:nvGrpSpPr>
          <p:grpSpPr>
            <a:xfrm>
              <a:off x="5811" y="5884"/>
              <a:ext cx="2700" cy="2362"/>
              <a:chOff x="650" y="6484"/>
              <a:chExt cx="2700" cy="2362"/>
            </a:xfrm>
          </p:grpSpPr>
          <p:sp>
            <p:nvSpPr>
              <p:cNvPr id="119" name="文本框 118"/>
              <p:cNvSpPr txBox="1"/>
              <p:nvPr/>
            </p:nvSpPr>
            <p:spPr>
              <a:xfrm>
                <a:off x="650" y="6484"/>
                <a:ext cx="2700" cy="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</a:rPr>
                  <a:t>list case</a:t>
                </a:r>
                <a:endParaRPr lang="en-US" altLang="zh-CN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.萍方-简" panose="020B0100000000000000" charset="-122"/>
                  <a:ea typeface=".萍方-简" panose="020B0100000000000000" charset="-122"/>
                </a:endParaRPr>
              </a:p>
            </p:txBody>
          </p:sp>
          <p:sp>
            <p:nvSpPr>
              <p:cNvPr id="120" name="文本框 119"/>
              <p:cNvSpPr txBox="1"/>
              <p:nvPr/>
            </p:nvSpPr>
            <p:spPr>
              <a:xfrm>
                <a:off x="689" y="7080"/>
                <a:ext cx="2346" cy="17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>
                  <a:lnSpc>
                    <a:spcPct val="120000"/>
                  </a:lnSpc>
                </a:pPr>
                <a:r>
                  <a:rPr lang="en-US" altLang="zh-CN" sz="1000" dirty="0">
                    <a:sym typeface="+mn-ea"/>
                  </a:rPr>
                  <a:t>不同的app 版本对应的测试脚本是不一样的，所以需要根据用户的选择实时从测试项目中解析出所有的测试用例 </a:t>
                </a:r>
                <a:endParaRPr lang="en-US" altLang="zh-CN" sz="1000" dirty="0">
                  <a:sym typeface="+mn-ea"/>
                </a:endParaRPr>
              </a:p>
            </p:txBody>
          </p:sp>
        </p:grpSp>
        <p:grpSp>
          <p:nvGrpSpPr>
            <p:cNvPr id="126" name="组合 125"/>
            <p:cNvGrpSpPr/>
            <p:nvPr/>
          </p:nvGrpSpPr>
          <p:grpSpPr>
            <a:xfrm>
              <a:off x="8522" y="5884"/>
              <a:ext cx="2371" cy="1903"/>
              <a:chOff x="800" y="6484"/>
              <a:chExt cx="2371" cy="1903"/>
            </a:xfrm>
          </p:grpSpPr>
          <p:sp>
            <p:nvSpPr>
              <p:cNvPr id="127" name="文本框 126"/>
              <p:cNvSpPr txBox="1"/>
              <p:nvPr/>
            </p:nvSpPr>
            <p:spPr>
              <a:xfrm>
                <a:off x="800" y="6484"/>
                <a:ext cx="2371" cy="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  <a:sym typeface="+mn-ea"/>
                  </a:rPr>
                  <a:t>make plan</a:t>
                </a:r>
                <a:endParaRPr lang="zh-CN" altLang="en-US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.萍方-简" panose="020B0100000000000000" charset="-122"/>
                  <a:ea typeface=".萍方-简" panose="020B0100000000000000" charset="-122"/>
                </a:endParaRPr>
              </a:p>
            </p:txBody>
          </p:sp>
          <p:sp>
            <p:nvSpPr>
              <p:cNvPr id="128" name="文本框 127"/>
              <p:cNvSpPr txBox="1"/>
              <p:nvPr/>
            </p:nvSpPr>
            <p:spPr>
              <a:xfrm>
                <a:off x="828" y="7080"/>
                <a:ext cx="2275" cy="13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l">
                  <a:lnSpc>
                    <a:spcPct val="120000"/>
                  </a:lnSpc>
                </a:pPr>
                <a:r>
                  <a:rPr lang="en-US" altLang="zh-CN" sz="10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</a:rPr>
                  <a:t>plan : device_task : executor_case </a:t>
                </a:r>
                <a:endParaRPr lang="en-US" altLang="zh-CN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.萍方-简" panose="020B0100000000000000" charset="-122"/>
                  <a:ea typeface=".萍方-简" panose="020B0100000000000000" charset="-122"/>
                </a:endParaRPr>
              </a:p>
              <a:p>
                <a:pPr algn="l">
                  <a:lnSpc>
                    <a:spcPct val="120000"/>
                  </a:lnSpc>
                </a:pPr>
                <a:r>
                  <a:rPr lang="en-US" altLang="zh-CN" sz="10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</a:rPr>
                  <a:t>=  1:n:n</a:t>
                </a:r>
                <a:endParaRPr lang="en-US" altLang="zh-CN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.萍方-简" panose="020B0100000000000000" charset="-122"/>
                  <a:ea typeface=".萍方-简" panose="020B0100000000000000" charset="-122"/>
                </a:endParaRPr>
              </a:p>
            </p:txBody>
          </p:sp>
        </p:grpSp>
        <p:grpSp>
          <p:nvGrpSpPr>
            <p:cNvPr id="129" name="组合 128"/>
            <p:cNvGrpSpPr/>
            <p:nvPr/>
          </p:nvGrpSpPr>
          <p:grpSpPr>
            <a:xfrm>
              <a:off x="11119" y="5884"/>
              <a:ext cx="2369" cy="3066"/>
              <a:chOff x="740" y="6484"/>
              <a:chExt cx="2369" cy="3066"/>
            </a:xfrm>
          </p:grpSpPr>
          <p:sp>
            <p:nvSpPr>
              <p:cNvPr id="130" name="文本框 129"/>
              <p:cNvSpPr txBox="1"/>
              <p:nvPr/>
            </p:nvSpPr>
            <p:spPr>
              <a:xfrm>
                <a:off x="740" y="6484"/>
                <a:ext cx="2369" cy="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zh-CN" altLang="en-US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  <a:sym typeface="+mn-ea"/>
                  </a:rPr>
                  <a:t>测试进度</a:t>
                </a:r>
                <a:endParaRPr lang="zh-CN" altLang="en-US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.萍方-简" panose="020B0100000000000000" charset="-122"/>
                  <a:ea typeface=".萍方-简" panose="020B0100000000000000" charset="-122"/>
                  <a:sym typeface="+mn-ea"/>
                </a:endParaRPr>
              </a:p>
            </p:txBody>
          </p:sp>
          <p:sp>
            <p:nvSpPr>
              <p:cNvPr id="131" name="文本框 130"/>
              <p:cNvSpPr txBox="1"/>
              <p:nvPr/>
            </p:nvSpPr>
            <p:spPr>
              <a:xfrm>
                <a:off x="740" y="7080"/>
                <a:ext cx="2369" cy="24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l">
                  <a:lnSpc>
                    <a:spcPct val="120000"/>
                  </a:lnSpc>
                </a:pPr>
                <a:r>
                  <a:rPr lang="en-US" altLang="zh-CN" sz="1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  <a:sym typeface="+mn-ea"/>
                  </a:rPr>
                  <a:t>plan</a:t>
                </a:r>
                <a:r>
                  <a:rPr lang="zh-CN" altLang="en-US" sz="1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  <a:sym typeface="+mn-ea"/>
                  </a:rPr>
                  <a:t>进度</a:t>
                </a:r>
                <a:endParaRPr lang="zh-CN" altLang="en-US" sz="1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.萍方-简" panose="020B0100000000000000" charset="-122"/>
                  <a:ea typeface=".萍方-简" panose="020B0100000000000000" charset="-122"/>
                  <a:sym typeface="+mn-ea"/>
                </a:endParaRPr>
              </a:p>
              <a:p>
                <a:pPr algn="l">
                  <a:lnSpc>
                    <a:spcPct val="120000"/>
                  </a:lnSpc>
                </a:pPr>
                <a:r>
                  <a:rPr lang="en-US" altLang="zh-CN" sz="1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  <a:sym typeface="+mn-ea"/>
                  </a:rPr>
                  <a:t>device_task</a:t>
                </a:r>
                <a:r>
                  <a:rPr lang="zh-CN" altLang="en-US" sz="1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  <a:sym typeface="+mn-ea"/>
                  </a:rPr>
                  <a:t>进度</a:t>
                </a:r>
                <a:endParaRPr lang="zh-CN" altLang="en-US" sz="1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.萍方-简" panose="020B0100000000000000" charset="-122"/>
                  <a:ea typeface=".萍方-简" panose="020B0100000000000000" charset="-122"/>
                  <a:sym typeface="+mn-ea"/>
                </a:endParaRPr>
              </a:p>
              <a:p>
                <a:pPr algn="l">
                  <a:lnSpc>
                    <a:spcPct val="120000"/>
                  </a:lnSpc>
                </a:pPr>
                <a:r>
                  <a:rPr lang="en-US" altLang="zh-CN" sz="1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  <a:sym typeface="+mn-ea"/>
                  </a:rPr>
                  <a:t>case</a:t>
                </a:r>
                <a:r>
                  <a:rPr lang="zh-CN" altLang="en-US" sz="1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  <a:sym typeface="+mn-ea"/>
                  </a:rPr>
                  <a:t>执行进度</a:t>
                </a:r>
                <a:br>
                  <a:rPr lang="zh-CN" altLang="en-US" sz="1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  <a:sym typeface="+mn-ea"/>
                  </a:rPr>
                </a:br>
                <a:br>
                  <a:rPr lang="zh-CN" altLang="en-US" sz="1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  <a:sym typeface="+mn-ea"/>
                  </a:rPr>
                </a:br>
                <a:r>
                  <a:rPr lang="zh-CN" altLang="en-US" sz="1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  <a:sym typeface="+mn-ea"/>
                  </a:rPr>
                  <a:t>状态：</a:t>
                </a:r>
                <a:br>
                  <a:rPr lang="zh-CN" altLang="en-US" sz="1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  <a:sym typeface="+mn-ea"/>
                  </a:rPr>
                </a:br>
                <a:r>
                  <a:rPr lang="zh-CN" altLang="en-US" sz="1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  <a:sym typeface="+mn-ea"/>
                  </a:rPr>
                  <a:t>PENDING｜TESTING｜DONE｜CANCELED</a:t>
                </a:r>
                <a:endParaRPr lang="zh-CN" altLang="en-US" sz="1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.萍方-简" panose="020B0100000000000000" charset="-122"/>
                  <a:ea typeface=".萍方-简" panose="020B0100000000000000" charset="-122"/>
                  <a:sym typeface="+mn-ea"/>
                </a:endParaRPr>
              </a:p>
            </p:txBody>
          </p:sp>
        </p:grpSp>
        <p:grpSp>
          <p:nvGrpSpPr>
            <p:cNvPr id="132" name="组合 131"/>
            <p:cNvGrpSpPr/>
            <p:nvPr/>
          </p:nvGrpSpPr>
          <p:grpSpPr>
            <a:xfrm>
              <a:off x="16474" y="5884"/>
              <a:ext cx="2369" cy="1841"/>
              <a:chOff x="740" y="6484"/>
              <a:chExt cx="2369" cy="1841"/>
            </a:xfrm>
          </p:grpSpPr>
          <p:sp>
            <p:nvSpPr>
              <p:cNvPr id="133" name="文本框 132"/>
              <p:cNvSpPr txBox="1"/>
              <p:nvPr/>
            </p:nvSpPr>
            <p:spPr>
              <a:xfrm>
                <a:off x="740" y="6484"/>
                <a:ext cx="2369" cy="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zh-CN" altLang="en-US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</a:rPr>
                  <a:t>管理报告</a:t>
                </a:r>
                <a:endParaRPr lang="zh-CN" altLang="en-US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.萍方-简" panose="020B0100000000000000" charset="-122"/>
                  <a:ea typeface=".萍方-简" panose="020B0100000000000000" charset="-122"/>
                </a:endParaRPr>
              </a:p>
            </p:txBody>
          </p:sp>
          <p:sp>
            <p:nvSpPr>
              <p:cNvPr id="134" name="文本框 133"/>
              <p:cNvSpPr txBox="1"/>
              <p:nvPr/>
            </p:nvSpPr>
            <p:spPr>
              <a:xfrm>
                <a:off x="740" y="7306"/>
                <a:ext cx="2299" cy="10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l">
                  <a:lnSpc>
                    <a:spcPct val="120000"/>
                  </a:lnSpc>
                </a:pPr>
                <a:r>
                  <a:rPr lang="en-US" altLang="zh-CN" sz="10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</a:rPr>
                  <a:t>allure report</a:t>
                </a:r>
                <a:br>
                  <a:rPr lang="en-US" altLang="zh-CN" sz="10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</a:rPr>
                </a:br>
                <a:r>
                  <a:rPr lang="en-US" altLang="zh-CN" sz="10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</a:rPr>
                  <a:t>UI report</a:t>
                </a:r>
                <a:endParaRPr lang="en-US" altLang="zh-CN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.萍方-简" panose="020B0100000000000000" charset="-122"/>
                  <a:ea typeface=".萍方-简" panose="020B0100000000000000" charset="-122"/>
                </a:endParaRPr>
              </a:p>
              <a:p>
                <a:pPr algn="l">
                  <a:lnSpc>
                    <a:spcPct val="120000"/>
                  </a:lnSpc>
                </a:pPr>
                <a:r>
                  <a:rPr lang="en-US" altLang="zh-CN" sz="10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</a:rPr>
                  <a:t>MParticle report</a:t>
                </a:r>
                <a:endParaRPr lang="en-US" altLang="zh-CN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.萍方-简" panose="020B0100000000000000" charset="-122"/>
                  <a:ea typeface=".萍方-简" panose="020B0100000000000000" charset="-122"/>
                </a:endParaRPr>
              </a:p>
            </p:txBody>
          </p:sp>
        </p:grpSp>
        <p:grpSp>
          <p:nvGrpSpPr>
            <p:cNvPr id="136" name="组合 135"/>
            <p:cNvGrpSpPr/>
            <p:nvPr/>
          </p:nvGrpSpPr>
          <p:grpSpPr>
            <a:xfrm>
              <a:off x="13705" y="5884"/>
              <a:ext cx="2668" cy="2420"/>
              <a:chOff x="628" y="6484"/>
              <a:chExt cx="2668" cy="2420"/>
            </a:xfrm>
          </p:grpSpPr>
          <p:sp>
            <p:nvSpPr>
              <p:cNvPr id="137" name="文本框 136"/>
              <p:cNvSpPr txBox="1"/>
              <p:nvPr/>
            </p:nvSpPr>
            <p:spPr>
              <a:xfrm>
                <a:off x="628" y="6484"/>
                <a:ext cx="2668" cy="8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zh-CN" altLang="en-US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  <a:sym typeface="+mn-ea"/>
                  </a:rPr>
                  <a:t>管理</a:t>
                </a:r>
                <a:r>
                  <a:rPr lang="en-US" altLang="zh-CN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  <a:sym typeface="+mn-ea"/>
                  </a:rPr>
                  <a:t>executor</a:t>
                </a:r>
                <a:r>
                  <a:rPr lang="zh-CN" altLang="en-US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  <a:sym typeface="+mn-ea"/>
                  </a:rPr>
                  <a:t>的生命周期</a:t>
                </a:r>
                <a:endParaRPr lang="zh-CN" altLang="en-US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.萍方-简" panose="020B0100000000000000" charset="-122"/>
                  <a:ea typeface=".萍方-简" panose="020B0100000000000000" charset="-122"/>
                </a:endParaRPr>
              </a:p>
            </p:txBody>
          </p:sp>
          <p:sp>
            <p:nvSpPr>
              <p:cNvPr id="138" name="文本框 137"/>
              <p:cNvSpPr txBox="1"/>
              <p:nvPr/>
            </p:nvSpPr>
            <p:spPr>
              <a:xfrm>
                <a:off x="799" y="7306"/>
                <a:ext cx="2325" cy="15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l">
                  <a:lnSpc>
                    <a:spcPct val="120000"/>
                  </a:lnSpc>
                </a:pPr>
                <a:r>
                  <a:rPr lang="en-US" altLang="zh-CN" sz="10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</a:rPr>
                  <a:t>test-executor: </a:t>
                </a:r>
                <a:r>
                  <a:rPr lang="zh-CN" altLang="en-US" sz="10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</a:rPr>
                  <a:t>测试项目</a:t>
                </a:r>
                <a:endParaRPr lang="zh-CN" altLang="en-US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.萍方-简" panose="020B0100000000000000" charset="-122"/>
                  <a:ea typeface=".萍方-简" panose="020B0100000000000000" charset="-122"/>
                </a:endParaRPr>
              </a:p>
              <a:p>
                <a:pPr algn="l">
                  <a:lnSpc>
                    <a:spcPct val="120000"/>
                  </a:lnSpc>
                </a:pPr>
                <a:r>
                  <a:rPr lang="zh-CN" sz="10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  <a:sym typeface="+mn-ea"/>
                  </a:rPr>
                  <a:t>运行</a:t>
                </a:r>
                <a:r>
                  <a:rPr lang="en-US" altLang="zh-CN" sz="10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  <a:sym typeface="+mn-ea"/>
                  </a:rPr>
                  <a:t>executor</a:t>
                </a:r>
                <a:endParaRPr lang="en-US" altLang="zh-CN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.萍方-简" panose="020B0100000000000000" charset="-122"/>
                  <a:ea typeface=".萍方-简" panose="020B0100000000000000" charset="-122"/>
                </a:endParaRPr>
              </a:p>
              <a:p>
                <a:pPr algn="l">
                  <a:lnSpc>
                    <a:spcPct val="120000"/>
                  </a:lnSpc>
                </a:pPr>
                <a:r>
                  <a:rPr lang="zh-CN" altLang="en-US" sz="10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  <a:sym typeface="+mn-ea"/>
                  </a:rPr>
                  <a:t>关闭</a:t>
                </a:r>
                <a:r>
                  <a:rPr lang="en-US" altLang="zh-CN" sz="10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  <a:sym typeface="+mn-ea"/>
                  </a:rPr>
                  <a:t>executor</a:t>
                </a:r>
                <a:endParaRPr lang="en-US" altLang="zh-CN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.萍方-简" panose="020B0100000000000000" charset="-122"/>
                  <a:ea typeface=".萍方-简" panose="020B0100000000000000" charset="-122"/>
                </a:endParaRPr>
              </a:p>
              <a:p>
                <a:pPr algn="l">
                  <a:lnSpc>
                    <a:spcPct val="120000"/>
                  </a:lnSpc>
                </a:pPr>
                <a:endParaRPr lang="zh-CN" altLang="en-US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.萍方-简" panose="020B0100000000000000" charset="-122"/>
                  <a:ea typeface=".萍方-简" panose="020B0100000000000000" charset="-122"/>
                </a:endParaRPr>
              </a:p>
            </p:txBody>
          </p:sp>
        </p:grp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328179" y="287123"/>
            <a:ext cx="5696289" cy="661279"/>
            <a:chOff x="328179" y="253468"/>
            <a:chExt cx="5696289" cy="661279"/>
          </a:xfrm>
        </p:grpSpPr>
        <p:grpSp>
          <p:nvGrpSpPr>
            <p:cNvPr id="4" name="组合 3"/>
            <p:cNvGrpSpPr/>
            <p:nvPr/>
          </p:nvGrpSpPr>
          <p:grpSpPr>
            <a:xfrm>
              <a:off x="328179" y="253468"/>
              <a:ext cx="661279" cy="661279"/>
              <a:chOff x="328179" y="253469"/>
              <a:chExt cx="661279" cy="661279"/>
            </a:xfrm>
          </p:grpSpPr>
          <p:sp>
            <p:nvSpPr>
              <p:cNvPr id="2" name="矩形: 圆角 1"/>
              <p:cNvSpPr/>
              <p:nvPr/>
            </p:nvSpPr>
            <p:spPr>
              <a:xfrm rot="18822406">
                <a:off x="328179" y="253469"/>
                <a:ext cx="661279" cy="661279"/>
              </a:xfrm>
              <a:prstGeom prst="roundRect">
                <a:avLst>
                  <a:gd name="adj" fmla="val 24086"/>
                </a:avLst>
              </a:prstGeom>
              <a:solidFill>
                <a:srgbClr val="F46F25"/>
              </a:solidFill>
              <a:ln>
                <a:noFill/>
              </a:ln>
              <a:effectLst>
                <a:outerShdw blurRad="393700" dist="38100" dir="5400000" sx="101000" sy="101000" algn="t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endParaRPr>
              </a:p>
            </p:txBody>
          </p:sp>
          <p:sp>
            <p:nvSpPr>
              <p:cNvPr id="3" name="文本框 2"/>
              <p:cNvSpPr txBox="1"/>
              <p:nvPr/>
            </p:nvSpPr>
            <p:spPr>
              <a:xfrm>
                <a:off x="334782" y="322498"/>
                <a:ext cx="648072" cy="5219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思源黑体" panose="020B0500000000000000" pitchFamily="34" charset="-122"/>
                    <a:ea typeface="思源黑体" panose="020B0500000000000000" pitchFamily="34" charset="-122"/>
                    <a:sym typeface="思源黑体" panose="020B0500000000000000" pitchFamily="34" charset="-122"/>
                  </a:rPr>
                  <a:t>02</a:t>
                </a:r>
                <a:endParaRPr lang="zh-CN" altLang="en-US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endParaRPr>
              </a:p>
            </p:txBody>
          </p:sp>
        </p:grpSp>
        <p:sp>
          <p:nvSpPr>
            <p:cNvPr id="5" name="文本框 4"/>
            <p:cNvSpPr txBox="1"/>
            <p:nvPr/>
          </p:nvSpPr>
          <p:spPr>
            <a:xfrm>
              <a:off x="1131782" y="293177"/>
              <a:ext cx="4892686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32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sym typeface="+mn-ea"/>
                </a:rPr>
                <a:t>如何创建测试计划</a:t>
              </a:r>
              <a:endParaRPr lang="zh-CN" alt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endParaRPr>
            </a:p>
          </p:txBody>
        </p:sp>
      </p:grpSp>
      <p:sp>
        <p:nvSpPr>
          <p:cNvPr id="9" name="矩形: 圆角 8"/>
          <p:cNvSpPr/>
          <p:nvPr/>
        </p:nvSpPr>
        <p:spPr>
          <a:xfrm rot="18988788">
            <a:off x="7518466" y="4734959"/>
            <a:ext cx="6179945" cy="6179945"/>
          </a:xfrm>
          <a:prstGeom prst="roundRect">
            <a:avLst>
              <a:gd name="adj" fmla="val 29587"/>
            </a:avLst>
          </a:prstGeom>
          <a:solidFill>
            <a:srgbClr val="F2F2F2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</p:txBody>
      </p:sp>
      <p:pic>
        <p:nvPicPr>
          <p:cNvPr id="69" name="图片 9" descr="透明-横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116820" y="75034"/>
            <a:ext cx="2075180" cy="80327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58818" y="1406733"/>
            <a:ext cx="7075870" cy="4603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选择测试用例</a:t>
            </a:r>
            <a:endParaRPr lang="zh-CN" alt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775" y="1866900"/>
            <a:ext cx="10080000" cy="4950731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328179" y="287123"/>
            <a:ext cx="5696289" cy="661279"/>
            <a:chOff x="328179" y="253468"/>
            <a:chExt cx="5696289" cy="661279"/>
          </a:xfrm>
        </p:grpSpPr>
        <p:grpSp>
          <p:nvGrpSpPr>
            <p:cNvPr id="4" name="组合 3"/>
            <p:cNvGrpSpPr/>
            <p:nvPr/>
          </p:nvGrpSpPr>
          <p:grpSpPr>
            <a:xfrm>
              <a:off x="328179" y="253468"/>
              <a:ext cx="661279" cy="661279"/>
              <a:chOff x="328179" y="253469"/>
              <a:chExt cx="661279" cy="661279"/>
            </a:xfrm>
          </p:grpSpPr>
          <p:sp>
            <p:nvSpPr>
              <p:cNvPr id="2" name="矩形: 圆角 1"/>
              <p:cNvSpPr/>
              <p:nvPr/>
            </p:nvSpPr>
            <p:spPr>
              <a:xfrm rot="18822406">
                <a:off x="328179" y="253469"/>
                <a:ext cx="661279" cy="661279"/>
              </a:xfrm>
              <a:prstGeom prst="roundRect">
                <a:avLst>
                  <a:gd name="adj" fmla="val 24086"/>
                </a:avLst>
              </a:prstGeom>
              <a:solidFill>
                <a:srgbClr val="F46F25"/>
              </a:solidFill>
              <a:ln>
                <a:noFill/>
              </a:ln>
              <a:effectLst>
                <a:outerShdw blurRad="393700" dist="38100" dir="5400000" sx="101000" sy="101000" algn="t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endParaRPr>
              </a:p>
            </p:txBody>
          </p:sp>
          <p:sp>
            <p:nvSpPr>
              <p:cNvPr id="3" name="文本框 2"/>
              <p:cNvSpPr txBox="1"/>
              <p:nvPr/>
            </p:nvSpPr>
            <p:spPr>
              <a:xfrm>
                <a:off x="334782" y="322498"/>
                <a:ext cx="648072" cy="5219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思源黑体" panose="020B0500000000000000" pitchFamily="34" charset="-122"/>
                    <a:ea typeface="思源黑体" panose="020B0500000000000000" pitchFamily="34" charset="-122"/>
                    <a:sym typeface="思源黑体" panose="020B0500000000000000" pitchFamily="34" charset="-122"/>
                  </a:rPr>
                  <a:t>02</a:t>
                </a:r>
                <a:endParaRPr lang="zh-CN" altLang="en-US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endParaRPr>
              </a:p>
            </p:txBody>
          </p:sp>
        </p:grpSp>
        <p:sp>
          <p:nvSpPr>
            <p:cNvPr id="5" name="文本框 4"/>
            <p:cNvSpPr txBox="1"/>
            <p:nvPr/>
          </p:nvSpPr>
          <p:spPr>
            <a:xfrm>
              <a:off x="1131782" y="293177"/>
              <a:ext cx="4892686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32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sym typeface="+mn-ea"/>
                </a:rPr>
                <a:t>如何创建测试计划</a:t>
              </a:r>
              <a:endParaRPr lang="zh-CN" alt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endParaRPr>
            </a:p>
          </p:txBody>
        </p:sp>
      </p:grpSp>
      <p:sp>
        <p:nvSpPr>
          <p:cNvPr id="9" name="矩形: 圆角 8"/>
          <p:cNvSpPr/>
          <p:nvPr/>
        </p:nvSpPr>
        <p:spPr>
          <a:xfrm rot="18988788">
            <a:off x="7518466" y="4734959"/>
            <a:ext cx="6179945" cy="6179945"/>
          </a:xfrm>
          <a:prstGeom prst="roundRect">
            <a:avLst>
              <a:gd name="adj" fmla="val 29587"/>
            </a:avLst>
          </a:prstGeom>
          <a:solidFill>
            <a:srgbClr val="F2F2F2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</p:txBody>
      </p:sp>
      <p:pic>
        <p:nvPicPr>
          <p:cNvPr id="69" name="图片 9" descr="透明-横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116820" y="75034"/>
            <a:ext cx="2075180" cy="80327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58818" y="1406733"/>
            <a:ext cx="7075870" cy="4603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选择测试设备</a:t>
            </a:r>
            <a:endParaRPr lang="zh-CN" alt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130" y="1782445"/>
            <a:ext cx="10080000" cy="504000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328179" y="287123"/>
            <a:ext cx="8823325" cy="661279"/>
            <a:chOff x="328179" y="253468"/>
            <a:chExt cx="8823325" cy="661279"/>
          </a:xfrm>
        </p:grpSpPr>
        <p:grpSp>
          <p:nvGrpSpPr>
            <p:cNvPr id="4" name="组合 3"/>
            <p:cNvGrpSpPr/>
            <p:nvPr/>
          </p:nvGrpSpPr>
          <p:grpSpPr>
            <a:xfrm>
              <a:off x="328179" y="253468"/>
              <a:ext cx="661279" cy="661279"/>
              <a:chOff x="328179" y="253469"/>
              <a:chExt cx="661279" cy="661279"/>
            </a:xfrm>
          </p:grpSpPr>
          <p:sp>
            <p:nvSpPr>
              <p:cNvPr id="2" name="矩形: 圆角 1"/>
              <p:cNvSpPr/>
              <p:nvPr/>
            </p:nvSpPr>
            <p:spPr>
              <a:xfrm rot="18822406">
                <a:off x="328179" y="253469"/>
                <a:ext cx="661279" cy="661279"/>
              </a:xfrm>
              <a:prstGeom prst="roundRect">
                <a:avLst>
                  <a:gd name="adj" fmla="val 24086"/>
                </a:avLst>
              </a:prstGeom>
              <a:solidFill>
                <a:srgbClr val="F46F25"/>
              </a:solidFill>
              <a:ln>
                <a:noFill/>
              </a:ln>
              <a:effectLst>
                <a:outerShdw blurRad="393700" dist="38100" dir="5400000" sx="101000" sy="101000" algn="t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endParaRPr>
              </a:p>
            </p:txBody>
          </p:sp>
          <p:sp>
            <p:nvSpPr>
              <p:cNvPr id="3" name="文本框 2"/>
              <p:cNvSpPr txBox="1"/>
              <p:nvPr/>
            </p:nvSpPr>
            <p:spPr>
              <a:xfrm>
                <a:off x="334782" y="322498"/>
                <a:ext cx="648072" cy="5219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思源黑体" panose="020B0500000000000000" pitchFamily="34" charset="-122"/>
                    <a:ea typeface="思源黑体" panose="020B0500000000000000" pitchFamily="34" charset="-122"/>
                    <a:sym typeface="思源黑体" panose="020B0500000000000000" pitchFamily="34" charset="-122"/>
                  </a:rPr>
                  <a:t>02</a:t>
                </a:r>
                <a:endParaRPr lang="zh-CN" altLang="en-US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endParaRPr>
              </a:p>
            </p:txBody>
          </p:sp>
        </p:grpSp>
        <p:sp>
          <p:nvSpPr>
            <p:cNvPr id="5" name="文本框 4"/>
            <p:cNvSpPr txBox="1"/>
            <p:nvPr/>
          </p:nvSpPr>
          <p:spPr>
            <a:xfrm>
              <a:off x="1132089" y="293473"/>
              <a:ext cx="8019415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rPr>
                <a:t>测试用例在哪里执行</a:t>
              </a:r>
              <a:r>
                <a:rPr lang="en-US" altLang="zh-CN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rPr>
                <a:t>&amp;</a:t>
              </a:r>
              <a:r>
                <a:rPr lang="zh-CN" altLang="en-US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rPr>
                <a:t>什么时候开始执行？</a:t>
              </a:r>
              <a:endPara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endParaRPr>
            </a:p>
          </p:txBody>
        </p:sp>
      </p:grpSp>
      <p:sp>
        <p:nvSpPr>
          <p:cNvPr id="9" name="矩形: 圆角 8"/>
          <p:cNvSpPr/>
          <p:nvPr/>
        </p:nvSpPr>
        <p:spPr>
          <a:xfrm rot="18988788">
            <a:off x="7518466" y="4734959"/>
            <a:ext cx="6179945" cy="6179945"/>
          </a:xfrm>
          <a:prstGeom prst="roundRect">
            <a:avLst>
              <a:gd name="adj" fmla="val 29587"/>
            </a:avLst>
          </a:prstGeom>
          <a:solidFill>
            <a:srgbClr val="F2F2F2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</p:txBody>
      </p:sp>
      <p:pic>
        <p:nvPicPr>
          <p:cNvPr id="69" name="图片 9" descr="透明-横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116820" y="75034"/>
            <a:ext cx="2075180" cy="80327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59130" y="1406525"/>
            <a:ext cx="8284210" cy="4603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安装有test-daemon服务的</a:t>
            </a:r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Mac OS</a:t>
            </a:r>
            <a:r>
              <a:rPr lang="zh-CN" alt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（</a:t>
            </a:r>
            <a:r>
              <a:rPr lang="en-US" altLang="zh-CN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mac mini or PC</a:t>
            </a:r>
            <a:r>
              <a:rPr lang="zh-CN" alt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）</a:t>
            </a:r>
            <a:endParaRPr lang="zh-CN" alt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95020" y="2146935"/>
            <a:ext cx="110540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endParaRPr lang="zh-CN" altLang="en-US" dirty="0"/>
          </a:p>
        </p:txBody>
      </p:sp>
      <p:sp>
        <p:nvSpPr>
          <p:cNvPr id="11" name="TextBox 6"/>
          <p:cNvSpPr txBox="1"/>
          <p:nvPr/>
        </p:nvSpPr>
        <p:spPr>
          <a:xfrm>
            <a:off x="795020" y="2146935"/>
            <a:ext cx="1105408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 dirty="0"/>
              <a:t>发现测试设备</a:t>
            </a:r>
            <a:r>
              <a:rPr lang="en-US" altLang="zh-CN" dirty="0"/>
              <a:t>: 在mac mini上安装的虚拟机 &amp; 通过usb连接到mac min的真机，包括ios &amp; android (目前不支持在windows操作系统上进行测试)</a:t>
            </a:r>
            <a:endParaRPr lang="en-US" altLang="zh-CN" dirty="0"/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 dirty="0"/>
              <a:t>管理executor</a:t>
            </a:r>
            <a:r>
              <a:rPr lang="en-US" altLang="zh-CN" dirty="0"/>
              <a:t>: 发现空闲且有测试任务的设备就去启动执行器，让执行器开始拉取测试用例执行</a:t>
            </a:r>
            <a:endParaRPr lang="en-US" altLang="zh-CN" dirty="0"/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328179" y="287123"/>
            <a:ext cx="9011920" cy="661279"/>
            <a:chOff x="328179" y="253468"/>
            <a:chExt cx="9011920" cy="661279"/>
          </a:xfrm>
        </p:grpSpPr>
        <p:grpSp>
          <p:nvGrpSpPr>
            <p:cNvPr id="4" name="组合 3"/>
            <p:cNvGrpSpPr/>
            <p:nvPr/>
          </p:nvGrpSpPr>
          <p:grpSpPr>
            <a:xfrm>
              <a:off x="328179" y="253468"/>
              <a:ext cx="661279" cy="661279"/>
              <a:chOff x="328179" y="253469"/>
              <a:chExt cx="661279" cy="661279"/>
            </a:xfrm>
          </p:grpSpPr>
          <p:sp>
            <p:nvSpPr>
              <p:cNvPr id="2" name="矩形: 圆角 1"/>
              <p:cNvSpPr/>
              <p:nvPr/>
            </p:nvSpPr>
            <p:spPr>
              <a:xfrm rot="18822406">
                <a:off x="328179" y="253469"/>
                <a:ext cx="661279" cy="661279"/>
              </a:xfrm>
              <a:prstGeom prst="roundRect">
                <a:avLst>
                  <a:gd name="adj" fmla="val 24086"/>
                </a:avLst>
              </a:prstGeom>
              <a:solidFill>
                <a:srgbClr val="F46F25"/>
              </a:solidFill>
              <a:ln>
                <a:noFill/>
              </a:ln>
              <a:effectLst>
                <a:outerShdw blurRad="393700" dist="38100" dir="5400000" sx="101000" sy="101000" algn="t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endParaRPr>
              </a:p>
            </p:txBody>
          </p:sp>
          <p:sp>
            <p:nvSpPr>
              <p:cNvPr id="3" name="文本框 2"/>
              <p:cNvSpPr txBox="1"/>
              <p:nvPr/>
            </p:nvSpPr>
            <p:spPr>
              <a:xfrm>
                <a:off x="334782" y="322498"/>
                <a:ext cx="648072" cy="5219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思源黑体" panose="020B0500000000000000" pitchFamily="34" charset="-122"/>
                    <a:ea typeface="思源黑体" panose="020B0500000000000000" pitchFamily="34" charset="-122"/>
                    <a:sym typeface="思源黑体" panose="020B0500000000000000" pitchFamily="34" charset="-122"/>
                  </a:rPr>
                  <a:t>02</a:t>
                </a:r>
                <a:endParaRPr lang="zh-CN" altLang="en-US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endParaRPr>
              </a:p>
            </p:txBody>
          </p:sp>
        </p:grpSp>
        <p:sp>
          <p:nvSpPr>
            <p:cNvPr id="5" name="文本框 4"/>
            <p:cNvSpPr txBox="1"/>
            <p:nvPr/>
          </p:nvSpPr>
          <p:spPr>
            <a:xfrm>
              <a:off x="1132089" y="293473"/>
              <a:ext cx="8208010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rPr>
                <a:t>如何让你的工作电脑接入平台运行测试用例</a:t>
              </a:r>
              <a:endPara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endParaRPr>
            </a:p>
          </p:txBody>
        </p:sp>
      </p:grpSp>
      <p:sp>
        <p:nvSpPr>
          <p:cNvPr id="9" name="矩形: 圆角 8"/>
          <p:cNvSpPr/>
          <p:nvPr/>
        </p:nvSpPr>
        <p:spPr>
          <a:xfrm rot="18988788">
            <a:off x="7518466" y="4734959"/>
            <a:ext cx="6179945" cy="6179945"/>
          </a:xfrm>
          <a:prstGeom prst="roundRect">
            <a:avLst>
              <a:gd name="adj" fmla="val 29587"/>
            </a:avLst>
          </a:prstGeom>
          <a:solidFill>
            <a:srgbClr val="F2F2F2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</p:txBody>
      </p:sp>
      <p:pic>
        <p:nvPicPr>
          <p:cNvPr id="69" name="图片 9" descr="透明-横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116820" y="75034"/>
            <a:ext cx="2075180" cy="8032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95020" y="2146935"/>
            <a:ext cx="110540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endParaRPr lang="zh-CN" altLang="en-US" dirty="0"/>
          </a:p>
        </p:txBody>
      </p:sp>
      <p:sp>
        <p:nvSpPr>
          <p:cNvPr id="11" name="Rectangle 5"/>
          <p:cNvSpPr/>
          <p:nvPr/>
        </p:nvSpPr>
        <p:spPr>
          <a:xfrm>
            <a:off x="658818" y="1406733"/>
            <a:ext cx="7075870" cy="4603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p>
            <a:pPr marL="285750" indent="-285750">
              <a:buFont typeface="Arial" panose="020B0604020202090204" pitchFamily="34" charset="0"/>
              <a:buChar char="•"/>
            </a:pPr>
            <a:r>
              <a:rPr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安装test-daemon </a:t>
            </a:r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&amp; </a:t>
            </a:r>
            <a:r>
              <a:rPr lang="zh-CN" alt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配置测试环境</a:t>
            </a:r>
            <a:endParaRPr lang="zh-CN" alt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490" y="2042795"/>
            <a:ext cx="6985635" cy="425450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l="5048" t="15264" r="-109" b="13177"/>
          <a:stretch>
            <a:fillRect/>
          </a:stretch>
        </p:blipFill>
        <p:spPr>
          <a:xfrm>
            <a:off x="4411980" y="-19050"/>
            <a:ext cx="9624695" cy="687641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rcRect t="32495" r="-108"/>
          <a:stretch>
            <a:fillRect/>
          </a:stretch>
        </p:blipFill>
        <p:spPr>
          <a:xfrm>
            <a:off x="10220325" y="-10160"/>
            <a:ext cx="1773555" cy="117665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"/>
          <a:srcRect l="4923" t="7784" r="-109" b="11181"/>
          <a:stretch>
            <a:fillRect/>
          </a:stretch>
        </p:blipFill>
        <p:spPr>
          <a:xfrm>
            <a:off x="488950" y="0"/>
            <a:ext cx="8286750" cy="6861810"/>
          </a:xfrm>
          <a:prstGeom prst="rect">
            <a:avLst/>
          </a:prstGeom>
        </p:spPr>
      </p:pic>
      <p:sp>
        <p:nvSpPr>
          <p:cNvPr id="12" name="矩形 11"/>
          <p:cNvSpPr/>
          <p:nvPr userDrawn="1"/>
        </p:nvSpPr>
        <p:spPr>
          <a:xfrm>
            <a:off x="670560" y="1028700"/>
            <a:ext cx="10850563" cy="510857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57200" sx="102000" sy="102000" algn="ctr" rotWithShape="0">
              <a:schemeClr val="tx1">
                <a:alpha val="1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5127625" y="2549525"/>
            <a:ext cx="3872230" cy="1376045"/>
          </a:xfrm>
        </p:spPr>
        <p:txBody>
          <a:bodyPr>
            <a:normAutofit/>
          </a:bodyPr>
          <a:p>
            <a:pPr algn="dist" fontAlgn="auto"/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.萍方-简" panose="020B0100000000000000" charset="-122"/>
                <a:ea typeface=".萍方-简" panose="020B0100000000000000" charset="-122"/>
              </a:rPr>
              <a:t>成果演示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.萍方-简" panose="020B0100000000000000" charset="-122"/>
              <a:ea typeface=".萍方-简" panose="020B0100000000000000" charset="-122"/>
            </a:endParaRPr>
          </a:p>
        </p:txBody>
      </p:sp>
      <p:sp>
        <p:nvSpPr>
          <p:cNvPr id="15" name="文本占位符 14"/>
          <p:cNvSpPr>
            <a:spLocks noGrp="1"/>
          </p:cNvSpPr>
          <p:nvPr>
            <p:ph type="body" idx="1"/>
          </p:nvPr>
        </p:nvSpPr>
        <p:spPr>
          <a:xfrm>
            <a:off x="5165725" y="3696335"/>
            <a:ext cx="2541270" cy="508000"/>
          </a:xfrm>
        </p:spPr>
        <p:txBody>
          <a:bodyPr/>
          <a:p>
            <a:pPr algn="dist" fontAlgn="auto">
              <a:lnSpc>
                <a:spcPct val="130000"/>
              </a:lnSpc>
            </a:pPr>
            <a:r>
              <a:rPr lang="en-US" altLang="zh-CN" sz="2000" dirty="0">
                <a:solidFill>
                  <a:schemeClr val="bg2">
                    <a:lumMod val="90000"/>
                  </a:schemeClr>
                </a:solidFill>
                <a:latin typeface=".萍方-简" panose="020B0100000000000000" charset="-122"/>
                <a:ea typeface=".萍方-简" panose="020B0100000000000000" charset="-122"/>
                <a:sym typeface="+mn-ea"/>
              </a:rPr>
              <a:t> </a:t>
            </a:r>
            <a:endParaRPr lang="en-US" altLang="zh-CN" sz="2000" dirty="0">
              <a:solidFill>
                <a:schemeClr val="bg2">
                  <a:lumMod val="90000"/>
                </a:schemeClr>
              </a:solidFill>
              <a:latin typeface=".萍方-简" panose="020B0100000000000000" charset="-122"/>
              <a:ea typeface=".萍方-简" panose="020B0100000000000000" charset="-122"/>
              <a:sym typeface="+mn-ea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-621665" y="-737870"/>
            <a:ext cx="2031365" cy="7378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3361690" y="2910840"/>
            <a:ext cx="162750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6000">
                <a:solidFill>
                  <a:srgbClr val="E75D39"/>
                </a:solidFill>
                <a:latin typeface=".萍方-简" panose="020B0100000000000000" charset="-122"/>
                <a:ea typeface=".萍方-简" panose="020B0100000000000000" charset="-122"/>
              </a:rPr>
              <a:t>/03</a:t>
            </a:r>
            <a:endParaRPr lang="en-US" altLang="zh-CN" sz="6000">
              <a:solidFill>
                <a:srgbClr val="E75D39"/>
              </a:solidFill>
              <a:latin typeface=".萍方-简" panose="020B0100000000000000" charset="-122"/>
              <a:ea typeface=".萍方-简" panose="020B0100000000000000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4"/>
          <a:srcRect l="35878" t="4480" r="-30897" b="-2769"/>
          <a:stretch>
            <a:fillRect/>
          </a:stretch>
        </p:blipFill>
        <p:spPr>
          <a:xfrm>
            <a:off x="-10160" y="5144135"/>
            <a:ext cx="1683385" cy="171323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328179" y="287123"/>
            <a:ext cx="5696289" cy="661279"/>
            <a:chOff x="328179" y="253468"/>
            <a:chExt cx="5696289" cy="661279"/>
          </a:xfrm>
        </p:grpSpPr>
        <p:grpSp>
          <p:nvGrpSpPr>
            <p:cNvPr id="4" name="组合 3"/>
            <p:cNvGrpSpPr/>
            <p:nvPr/>
          </p:nvGrpSpPr>
          <p:grpSpPr>
            <a:xfrm>
              <a:off x="328179" y="253468"/>
              <a:ext cx="661279" cy="661279"/>
              <a:chOff x="328179" y="253469"/>
              <a:chExt cx="661279" cy="661279"/>
            </a:xfrm>
          </p:grpSpPr>
          <p:sp>
            <p:nvSpPr>
              <p:cNvPr id="2" name="矩形: 圆角 1"/>
              <p:cNvSpPr/>
              <p:nvPr/>
            </p:nvSpPr>
            <p:spPr>
              <a:xfrm rot="18822406">
                <a:off x="328179" y="253469"/>
                <a:ext cx="661279" cy="661279"/>
              </a:xfrm>
              <a:prstGeom prst="roundRect">
                <a:avLst>
                  <a:gd name="adj" fmla="val 24086"/>
                </a:avLst>
              </a:prstGeom>
              <a:solidFill>
                <a:srgbClr val="F46F25"/>
              </a:solidFill>
              <a:ln>
                <a:noFill/>
              </a:ln>
              <a:effectLst>
                <a:outerShdw blurRad="393700" dist="38100" dir="5400000" sx="101000" sy="101000" algn="t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endParaRPr>
              </a:p>
            </p:txBody>
          </p:sp>
          <p:sp>
            <p:nvSpPr>
              <p:cNvPr id="3" name="文本框 2"/>
              <p:cNvSpPr txBox="1"/>
              <p:nvPr/>
            </p:nvSpPr>
            <p:spPr>
              <a:xfrm>
                <a:off x="334782" y="322498"/>
                <a:ext cx="648072" cy="5219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思源黑体" panose="020B0500000000000000" pitchFamily="34" charset="-122"/>
                    <a:ea typeface="思源黑体" panose="020B0500000000000000" pitchFamily="34" charset="-122"/>
                    <a:sym typeface="思源黑体" panose="020B0500000000000000" pitchFamily="34" charset="-122"/>
                  </a:rPr>
                  <a:t>03</a:t>
                </a:r>
                <a:endParaRPr lang="zh-CN" altLang="en-US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endParaRPr>
              </a:p>
            </p:txBody>
          </p:sp>
        </p:grpSp>
        <p:sp>
          <p:nvSpPr>
            <p:cNvPr id="5" name="文本框 4"/>
            <p:cNvSpPr txBox="1"/>
            <p:nvPr/>
          </p:nvSpPr>
          <p:spPr>
            <a:xfrm>
              <a:off x="1131782" y="293177"/>
              <a:ext cx="4892686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rPr>
                <a:t>真机并行测试</a:t>
              </a:r>
              <a:endPara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endParaRPr>
            </a:p>
          </p:txBody>
        </p:sp>
      </p:grpSp>
      <p:sp>
        <p:nvSpPr>
          <p:cNvPr id="9" name="矩形: 圆角 8"/>
          <p:cNvSpPr/>
          <p:nvPr/>
        </p:nvSpPr>
        <p:spPr>
          <a:xfrm rot="18988788">
            <a:off x="7518466" y="4734959"/>
            <a:ext cx="6179945" cy="6179945"/>
          </a:xfrm>
          <a:prstGeom prst="roundRect">
            <a:avLst>
              <a:gd name="adj" fmla="val 29587"/>
            </a:avLst>
          </a:prstGeom>
          <a:solidFill>
            <a:srgbClr val="F2F2F2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</p:txBody>
      </p:sp>
      <p:pic>
        <p:nvPicPr>
          <p:cNvPr id="69" name="图片 9" descr="透明-横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116820" y="75034"/>
            <a:ext cx="2075180" cy="8032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79145" y="2163445"/>
            <a:ext cx="110540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endParaRPr lang="zh-CN" alt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370" y="1262380"/>
            <a:ext cx="11111865" cy="777811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328179" y="287123"/>
            <a:ext cx="5696289" cy="661279"/>
            <a:chOff x="328179" y="253468"/>
            <a:chExt cx="5696289" cy="661279"/>
          </a:xfrm>
        </p:grpSpPr>
        <p:grpSp>
          <p:nvGrpSpPr>
            <p:cNvPr id="4" name="组合 3"/>
            <p:cNvGrpSpPr/>
            <p:nvPr/>
          </p:nvGrpSpPr>
          <p:grpSpPr>
            <a:xfrm>
              <a:off x="328179" y="253468"/>
              <a:ext cx="661279" cy="661279"/>
              <a:chOff x="328179" y="253469"/>
              <a:chExt cx="661279" cy="661279"/>
            </a:xfrm>
          </p:grpSpPr>
          <p:sp>
            <p:nvSpPr>
              <p:cNvPr id="2" name="矩形: 圆角 1"/>
              <p:cNvSpPr/>
              <p:nvPr/>
            </p:nvSpPr>
            <p:spPr>
              <a:xfrm rot="18822406">
                <a:off x="328179" y="253469"/>
                <a:ext cx="661279" cy="661279"/>
              </a:xfrm>
              <a:prstGeom prst="roundRect">
                <a:avLst>
                  <a:gd name="adj" fmla="val 24086"/>
                </a:avLst>
              </a:prstGeom>
              <a:solidFill>
                <a:srgbClr val="F46F25"/>
              </a:solidFill>
              <a:ln>
                <a:noFill/>
              </a:ln>
              <a:effectLst>
                <a:outerShdw blurRad="393700" dist="38100" dir="5400000" sx="101000" sy="101000" algn="t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endParaRPr>
              </a:p>
            </p:txBody>
          </p:sp>
          <p:sp>
            <p:nvSpPr>
              <p:cNvPr id="3" name="文本框 2"/>
              <p:cNvSpPr txBox="1"/>
              <p:nvPr/>
            </p:nvSpPr>
            <p:spPr>
              <a:xfrm>
                <a:off x="334782" y="322498"/>
                <a:ext cx="648072" cy="5219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思源黑体" panose="020B0500000000000000" pitchFamily="34" charset="-122"/>
                    <a:ea typeface="思源黑体" panose="020B0500000000000000" pitchFamily="34" charset="-122"/>
                    <a:sym typeface="思源黑体" panose="020B0500000000000000" pitchFamily="34" charset="-122"/>
                  </a:rPr>
                  <a:t>03</a:t>
                </a:r>
                <a:endParaRPr lang="zh-CN" altLang="en-US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endParaRPr>
              </a:p>
            </p:txBody>
          </p:sp>
        </p:grpSp>
        <p:sp>
          <p:nvSpPr>
            <p:cNvPr id="5" name="文本框 4"/>
            <p:cNvSpPr txBox="1"/>
            <p:nvPr/>
          </p:nvSpPr>
          <p:spPr>
            <a:xfrm>
              <a:off x="1131782" y="293177"/>
              <a:ext cx="4892686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rPr>
                <a:t>虚拟机并行测试</a:t>
              </a:r>
              <a:endPara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endParaRPr>
            </a:p>
          </p:txBody>
        </p:sp>
      </p:grpSp>
      <p:sp>
        <p:nvSpPr>
          <p:cNvPr id="9" name="矩形: 圆角 8"/>
          <p:cNvSpPr/>
          <p:nvPr/>
        </p:nvSpPr>
        <p:spPr>
          <a:xfrm rot="18988788">
            <a:off x="7518466" y="4734959"/>
            <a:ext cx="6179945" cy="6179945"/>
          </a:xfrm>
          <a:prstGeom prst="roundRect">
            <a:avLst>
              <a:gd name="adj" fmla="val 29587"/>
            </a:avLst>
          </a:prstGeom>
          <a:solidFill>
            <a:srgbClr val="F2F2F2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</p:txBody>
      </p:sp>
      <p:pic>
        <p:nvPicPr>
          <p:cNvPr id="69" name="图片 9" descr="透明-横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116820" y="75034"/>
            <a:ext cx="2075180" cy="8032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79145" y="2163445"/>
            <a:ext cx="110540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endParaRPr lang="zh-CN" alt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1570" y="1188085"/>
            <a:ext cx="8152350" cy="504000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l="5048" t="15264" r="-109" b="13177"/>
          <a:stretch>
            <a:fillRect/>
          </a:stretch>
        </p:blipFill>
        <p:spPr>
          <a:xfrm>
            <a:off x="4411980" y="-19050"/>
            <a:ext cx="9624695" cy="687641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rcRect t="32495" r="-108"/>
          <a:stretch>
            <a:fillRect/>
          </a:stretch>
        </p:blipFill>
        <p:spPr>
          <a:xfrm>
            <a:off x="10220325" y="-10160"/>
            <a:ext cx="1773555" cy="117665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"/>
          <a:srcRect l="4923" t="7784" r="-109" b="11181"/>
          <a:stretch>
            <a:fillRect/>
          </a:stretch>
        </p:blipFill>
        <p:spPr>
          <a:xfrm>
            <a:off x="488950" y="0"/>
            <a:ext cx="8286750" cy="6861810"/>
          </a:xfrm>
          <a:prstGeom prst="rect">
            <a:avLst/>
          </a:prstGeom>
        </p:spPr>
      </p:pic>
      <p:sp>
        <p:nvSpPr>
          <p:cNvPr id="12" name="矩形 11"/>
          <p:cNvSpPr/>
          <p:nvPr userDrawn="1"/>
        </p:nvSpPr>
        <p:spPr>
          <a:xfrm>
            <a:off x="670560" y="1028700"/>
            <a:ext cx="10850563" cy="510857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57200" sx="102000" sy="102000" algn="ctr" rotWithShape="0">
              <a:schemeClr val="tx1">
                <a:alpha val="1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5127625" y="2549525"/>
            <a:ext cx="3872230" cy="1376045"/>
          </a:xfrm>
        </p:spPr>
        <p:txBody>
          <a:bodyPr>
            <a:normAutofit/>
          </a:bodyPr>
          <a:p>
            <a:pPr algn="dist" fontAlgn="auto"/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.萍方-简" panose="020B0100000000000000" charset="-122"/>
                <a:ea typeface=".萍方-简" panose="020B0100000000000000" charset="-122"/>
              </a:rPr>
              <a:t>未来规划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.萍方-简" panose="020B0100000000000000" charset="-122"/>
              <a:ea typeface=".萍方-简" panose="020B0100000000000000" charset="-122"/>
            </a:endParaRPr>
          </a:p>
        </p:txBody>
      </p:sp>
      <p:sp>
        <p:nvSpPr>
          <p:cNvPr id="15" name="文本占位符 14"/>
          <p:cNvSpPr>
            <a:spLocks noGrp="1"/>
          </p:cNvSpPr>
          <p:nvPr>
            <p:ph type="body" idx="1"/>
          </p:nvPr>
        </p:nvSpPr>
        <p:spPr>
          <a:xfrm>
            <a:off x="5165725" y="3696335"/>
            <a:ext cx="2541270" cy="508000"/>
          </a:xfrm>
        </p:spPr>
        <p:txBody>
          <a:bodyPr/>
          <a:p>
            <a:pPr algn="dist" fontAlgn="auto">
              <a:lnSpc>
                <a:spcPct val="130000"/>
              </a:lnSpc>
            </a:pPr>
            <a:r>
              <a:rPr lang="en-US" altLang="zh-CN" sz="2000" dirty="0">
                <a:solidFill>
                  <a:schemeClr val="bg2">
                    <a:lumMod val="90000"/>
                  </a:schemeClr>
                </a:solidFill>
                <a:latin typeface=".萍方-简" panose="020B0100000000000000" charset="-122"/>
                <a:ea typeface=".萍方-简" panose="020B0100000000000000" charset="-122"/>
                <a:sym typeface="+mn-ea"/>
              </a:rPr>
              <a:t> </a:t>
            </a:r>
            <a:endParaRPr lang="en-US" altLang="zh-CN" sz="2000" dirty="0">
              <a:solidFill>
                <a:schemeClr val="bg2">
                  <a:lumMod val="90000"/>
                </a:schemeClr>
              </a:solidFill>
              <a:latin typeface=".萍方-简" panose="020B0100000000000000" charset="-122"/>
              <a:ea typeface=".萍方-简" panose="020B0100000000000000" charset="-122"/>
              <a:sym typeface="+mn-ea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-621665" y="-737870"/>
            <a:ext cx="2031365" cy="7378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3361690" y="2910840"/>
            <a:ext cx="162750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6000">
                <a:solidFill>
                  <a:srgbClr val="E75D39"/>
                </a:solidFill>
                <a:latin typeface=".萍方-简" panose="020B0100000000000000" charset="-122"/>
                <a:ea typeface=".萍方-简" panose="020B0100000000000000" charset="-122"/>
              </a:rPr>
              <a:t>/04</a:t>
            </a:r>
            <a:endParaRPr lang="en-US" altLang="zh-CN" sz="6000">
              <a:solidFill>
                <a:srgbClr val="E75D39"/>
              </a:solidFill>
              <a:latin typeface=".萍方-简" panose="020B0100000000000000" charset="-122"/>
              <a:ea typeface=".萍方-简" panose="020B0100000000000000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4"/>
          <a:srcRect l="35878" t="4480" r="-30897" b="-2769"/>
          <a:stretch>
            <a:fillRect/>
          </a:stretch>
        </p:blipFill>
        <p:spPr>
          <a:xfrm>
            <a:off x="-10160" y="5144135"/>
            <a:ext cx="1683385" cy="171323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475969" y="345482"/>
            <a:ext cx="3827743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dirty="0">
                <a:solidFill>
                  <a:srgbClr val="F46F25"/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rPr>
              <a:t>自动测试平台</a:t>
            </a:r>
            <a:endParaRPr lang="zh-CN" altLang="en-US" dirty="0">
              <a:solidFill>
                <a:srgbClr val="F46F25"/>
              </a:solidFill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</p:txBody>
      </p:sp>
      <p:sp>
        <p:nvSpPr>
          <p:cNvPr id="7" name="矩形: 圆角 6"/>
          <p:cNvSpPr/>
          <p:nvPr/>
        </p:nvSpPr>
        <p:spPr>
          <a:xfrm rot="18840205">
            <a:off x="7587155" y="1887601"/>
            <a:ext cx="3507384" cy="3507384"/>
          </a:xfrm>
          <a:prstGeom prst="roundRect">
            <a:avLst>
              <a:gd name="adj" fmla="val 24086"/>
            </a:avLst>
          </a:prstGeom>
          <a:solidFill>
            <a:srgbClr val="F46F25"/>
          </a:solidFill>
          <a:ln>
            <a:noFill/>
          </a:ln>
          <a:effectLst>
            <a:outerShdw blurRad="393700" dist="38100" dir="5400000" sx="101000" sy="101000" algn="t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</p:txBody>
      </p:sp>
      <p:sp>
        <p:nvSpPr>
          <p:cNvPr id="14" name="矩形: 圆角 13"/>
          <p:cNvSpPr/>
          <p:nvPr/>
        </p:nvSpPr>
        <p:spPr>
          <a:xfrm rot="18840205">
            <a:off x="8174053" y="5593714"/>
            <a:ext cx="463365" cy="463365"/>
          </a:xfrm>
          <a:prstGeom prst="roundRect">
            <a:avLst>
              <a:gd name="adj" fmla="val 24086"/>
            </a:avLst>
          </a:prstGeom>
          <a:solidFill>
            <a:srgbClr val="F46F25"/>
          </a:solidFill>
          <a:ln>
            <a:noFill/>
          </a:ln>
          <a:effectLst>
            <a:outerShdw blurRad="393700" dist="38100" dir="5400000" sx="101000" sy="101000" algn="t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</p:txBody>
      </p:sp>
      <p:sp>
        <p:nvSpPr>
          <p:cNvPr id="15" name="矩形: 圆角 14"/>
          <p:cNvSpPr/>
          <p:nvPr/>
        </p:nvSpPr>
        <p:spPr>
          <a:xfrm rot="18840205">
            <a:off x="10186782" y="1524020"/>
            <a:ext cx="189545" cy="189545"/>
          </a:xfrm>
          <a:prstGeom prst="roundRect">
            <a:avLst>
              <a:gd name="adj" fmla="val 24086"/>
            </a:avLst>
          </a:prstGeom>
          <a:solidFill>
            <a:srgbClr val="F46F25"/>
          </a:solidFill>
          <a:ln>
            <a:noFill/>
          </a:ln>
          <a:effectLst>
            <a:outerShdw blurRad="393700" dist="38100" dir="5400000" sx="101000" sy="101000" algn="t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1094234" y="1628800"/>
            <a:ext cx="4700246" cy="707886"/>
            <a:chOff x="5543147" y="1044179"/>
            <a:chExt cx="4700246" cy="707886"/>
          </a:xfrm>
        </p:grpSpPr>
        <p:sp>
          <p:nvSpPr>
            <p:cNvPr id="17" name="文本框 16"/>
            <p:cNvSpPr txBox="1"/>
            <p:nvPr/>
          </p:nvSpPr>
          <p:spPr>
            <a:xfrm>
              <a:off x="5543147" y="1044179"/>
              <a:ext cx="110570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rPr>
                <a:t>01</a:t>
              </a:r>
              <a:r>
                <a:rPr lang="en-US" altLang="zh-CN" sz="3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rPr>
                <a:t>.</a:t>
              </a:r>
              <a:endParaRPr lang="zh-CN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6446495" y="1198067"/>
              <a:ext cx="3796898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rPr>
                <a:t>背景</a:t>
              </a:r>
              <a:endPara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1094234" y="2851312"/>
            <a:ext cx="4721683" cy="707886"/>
            <a:chOff x="5543147" y="1044179"/>
            <a:chExt cx="4721683" cy="707886"/>
          </a:xfrm>
        </p:grpSpPr>
        <p:sp>
          <p:nvSpPr>
            <p:cNvPr id="22" name="文本框 21"/>
            <p:cNvSpPr txBox="1"/>
            <p:nvPr/>
          </p:nvSpPr>
          <p:spPr>
            <a:xfrm>
              <a:off x="5543147" y="1044179"/>
              <a:ext cx="110570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rPr>
                <a:t>02</a:t>
              </a:r>
              <a:r>
                <a:rPr lang="en-US" altLang="zh-CN" sz="3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rPr>
                <a:t>.</a:t>
              </a:r>
              <a:endParaRPr lang="zh-CN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6467932" y="1195468"/>
              <a:ext cx="3796898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rPr>
                <a:t>功能</a:t>
              </a:r>
              <a:endPara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1094234" y="4073824"/>
            <a:ext cx="4721683" cy="707886"/>
            <a:chOff x="5543147" y="1044179"/>
            <a:chExt cx="4721683" cy="707886"/>
          </a:xfrm>
        </p:grpSpPr>
        <p:sp>
          <p:nvSpPr>
            <p:cNvPr id="27" name="文本框 26"/>
            <p:cNvSpPr txBox="1"/>
            <p:nvPr/>
          </p:nvSpPr>
          <p:spPr>
            <a:xfrm>
              <a:off x="5543147" y="1044179"/>
              <a:ext cx="110570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rPr>
                <a:t>03</a:t>
              </a:r>
              <a:r>
                <a:rPr lang="en-US" altLang="zh-CN" sz="3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rPr>
                <a:t>.</a:t>
              </a:r>
              <a:endParaRPr lang="zh-CN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6467932" y="1192869"/>
              <a:ext cx="3796898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rPr>
                <a:t>成果</a:t>
              </a:r>
              <a:endPara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1094234" y="5296337"/>
            <a:ext cx="4700246" cy="707886"/>
            <a:chOff x="5543147" y="1044179"/>
            <a:chExt cx="4700246" cy="707886"/>
          </a:xfrm>
        </p:grpSpPr>
        <p:sp>
          <p:nvSpPr>
            <p:cNvPr id="32" name="文本框 31"/>
            <p:cNvSpPr txBox="1"/>
            <p:nvPr/>
          </p:nvSpPr>
          <p:spPr>
            <a:xfrm>
              <a:off x="5543147" y="1044179"/>
              <a:ext cx="110570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rPr>
                <a:t>04</a:t>
              </a:r>
              <a:r>
                <a:rPr lang="en-US" altLang="zh-CN" sz="3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rPr>
                <a:t>.</a:t>
              </a:r>
              <a:endParaRPr lang="zh-CN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endParaRPr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6446495" y="1198067"/>
              <a:ext cx="3796898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rPr>
                <a:t>未来规划</a:t>
              </a:r>
              <a:endPara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endParaRPr>
            </a:p>
          </p:txBody>
        </p:sp>
      </p:grpSp>
      <p:pic>
        <p:nvPicPr>
          <p:cNvPr id="36" name="图片 9" descr="透明-横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116820" y="75034"/>
            <a:ext cx="2075180" cy="803275"/>
          </a:xfrm>
          <a:prstGeom prst="rect">
            <a:avLst/>
          </a:prstGeom>
        </p:spPr>
      </p:pic>
      <p:sp>
        <p:nvSpPr>
          <p:cNvPr id="39" name="Rectangle 38"/>
          <p:cNvSpPr/>
          <p:nvPr/>
        </p:nvSpPr>
        <p:spPr>
          <a:xfrm>
            <a:off x="7491624" y="3179189"/>
            <a:ext cx="369844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CONTENTS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" name="图片 9" descr="透明-横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60755" y="1948815"/>
            <a:ext cx="2075180" cy="803275"/>
          </a:xfrm>
          <a:prstGeom prst="rect">
            <a:avLst/>
          </a:prstGeom>
        </p:spPr>
      </p:pic>
      <p:sp>
        <p:nvSpPr>
          <p:cNvPr id="284" name="Shape 26"/>
          <p:cNvSpPr/>
          <p:nvPr/>
        </p:nvSpPr>
        <p:spPr>
          <a:xfrm flipH="1">
            <a:off x="19685" y="5379720"/>
            <a:ext cx="12214860" cy="167259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120000"/>
                </a:moveTo>
                <a:lnTo>
                  <a:pt x="0" y="102222"/>
                </a:lnTo>
                <a:lnTo>
                  <a:pt x="583" y="102222"/>
                </a:lnTo>
                <a:lnTo>
                  <a:pt x="583" y="89777"/>
                </a:lnTo>
                <a:lnTo>
                  <a:pt x="4166" y="89777"/>
                </a:lnTo>
                <a:lnTo>
                  <a:pt x="4166" y="79111"/>
                </a:lnTo>
                <a:lnTo>
                  <a:pt x="6416" y="79111"/>
                </a:lnTo>
                <a:lnTo>
                  <a:pt x="6416" y="91111"/>
                </a:lnTo>
                <a:lnTo>
                  <a:pt x="7625" y="91111"/>
                </a:lnTo>
                <a:lnTo>
                  <a:pt x="7625" y="79111"/>
                </a:lnTo>
                <a:lnTo>
                  <a:pt x="8958" y="79111"/>
                </a:lnTo>
                <a:lnTo>
                  <a:pt x="8958" y="45333"/>
                </a:lnTo>
                <a:lnTo>
                  <a:pt x="9541" y="45333"/>
                </a:lnTo>
                <a:lnTo>
                  <a:pt x="9541" y="39111"/>
                </a:lnTo>
                <a:lnTo>
                  <a:pt x="10958" y="39111"/>
                </a:lnTo>
                <a:lnTo>
                  <a:pt x="10958" y="45333"/>
                </a:lnTo>
                <a:lnTo>
                  <a:pt x="11583" y="45333"/>
                </a:lnTo>
                <a:lnTo>
                  <a:pt x="11583" y="76000"/>
                </a:lnTo>
                <a:lnTo>
                  <a:pt x="12083" y="76000"/>
                </a:lnTo>
                <a:lnTo>
                  <a:pt x="12083" y="95555"/>
                </a:lnTo>
                <a:lnTo>
                  <a:pt x="13250" y="95555"/>
                </a:lnTo>
                <a:lnTo>
                  <a:pt x="13250" y="60000"/>
                </a:lnTo>
                <a:lnTo>
                  <a:pt x="14041" y="60000"/>
                </a:lnTo>
                <a:lnTo>
                  <a:pt x="14041" y="45333"/>
                </a:lnTo>
                <a:lnTo>
                  <a:pt x="14583" y="45333"/>
                </a:lnTo>
                <a:lnTo>
                  <a:pt x="14583" y="27555"/>
                </a:lnTo>
                <a:lnTo>
                  <a:pt x="14958" y="27555"/>
                </a:lnTo>
                <a:lnTo>
                  <a:pt x="14958" y="14222"/>
                </a:lnTo>
                <a:lnTo>
                  <a:pt x="15333" y="14222"/>
                </a:lnTo>
                <a:lnTo>
                  <a:pt x="15333" y="0"/>
                </a:lnTo>
                <a:lnTo>
                  <a:pt x="15958" y="0"/>
                </a:lnTo>
                <a:lnTo>
                  <a:pt x="15958" y="13777"/>
                </a:lnTo>
                <a:lnTo>
                  <a:pt x="16416" y="13777"/>
                </a:lnTo>
                <a:lnTo>
                  <a:pt x="16416" y="24888"/>
                </a:lnTo>
                <a:lnTo>
                  <a:pt x="16791" y="24888"/>
                </a:lnTo>
                <a:lnTo>
                  <a:pt x="16791" y="46222"/>
                </a:lnTo>
                <a:lnTo>
                  <a:pt x="17333" y="46222"/>
                </a:lnTo>
                <a:lnTo>
                  <a:pt x="17333" y="61333"/>
                </a:lnTo>
                <a:lnTo>
                  <a:pt x="17916" y="61333"/>
                </a:lnTo>
                <a:lnTo>
                  <a:pt x="17916" y="101333"/>
                </a:lnTo>
                <a:lnTo>
                  <a:pt x="18875" y="101333"/>
                </a:lnTo>
                <a:lnTo>
                  <a:pt x="18875" y="92000"/>
                </a:lnTo>
                <a:lnTo>
                  <a:pt x="20958" y="92000"/>
                </a:lnTo>
                <a:lnTo>
                  <a:pt x="20958" y="96444"/>
                </a:lnTo>
                <a:lnTo>
                  <a:pt x="21750" y="96444"/>
                </a:lnTo>
                <a:lnTo>
                  <a:pt x="21750" y="54666"/>
                </a:lnTo>
                <a:lnTo>
                  <a:pt x="22333" y="54666"/>
                </a:lnTo>
                <a:lnTo>
                  <a:pt x="22333" y="42666"/>
                </a:lnTo>
                <a:lnTo>
                  <a:pt x="24166" y="42666"/>
                </a:lnTo>
                <a:lnTo>
                  <a:pt x="24166" y="53777"/>
                </a:lnTo>
                <a:lnTo>
                  <a:pt x="24583" y="56888"/>
                </a:lnTo>
                <a:lnTo>
                  <a:pt x="24583" y="85777"/>
                </a:lnTo>
                <a:lnTo>
                  <a:pt x="25291" y="85777"/>
                </a:lnTo>
                <a:lnTo>
                  <a:pt x="25291" y="79555"/>
                </a:lnTo>
                <a:lnTo>
                  <a:pt x="27125" y="79555"/>
                </a:lnTo>
                <a:lnTo>
                  <a:pt x="27125" y="86222"/>
                </a:lnTo>
                <a:lnTo>
                  <a:pt x="28208" y="86222"/>
                </a:lnTo>
                <a:lnTo>
                  <a:pt x="28208" y="92000"/>
                </a:lnTo>
                <a:lnTo>
                  <a:pt x="29416" y="92000"/>
                </a:lnTo>
                <a:lnTo>
                  <a:pt x="29416" y="83555"/>
                </a:lnTo>
                <a:lnTo>
                  <a:pt x="30250" y="83555"/>
                </a:lnTo>
                <a:lnTo>
                  <a:pt x="30250" y="65777"/>
                </a:lnTo>
                <a:lnTo>
                  <a:pt x="35041" y="65777"/>
                </a:lnTo>
                <a:lnTo>
                  <a:pt x="35041" y="83555"/>
                </a:lnTo>
                <a:lnTo>
                  <a:pt x="35875" y="83555"/>
                </a:lnTo>
                <a:lnTo>
                  <a:pt x="35875" y="65777"/>
                </a:lnTo>
                <a:lnTo>
                  <a:pt x="39916" y="65777"/>
                </a:lnTo>
                <a:lnTo>
                  <a:pt x="39916" y="72888"/>
                </a:lnTo>
                <a:lnTo>
                  <a:pt x="41041" y="72888"/>
                </a:lnTo>
                <a:lnTo>
                  <a:pt x="41041" y="99555"/>
                </a:lnTo>
                <a:lnTo>
                  <a:pt x="42583" y="99555"/>
                </a:lnTo>
                <a:lnTo>
                  <a:pt x="42583" y="76888"/>
                </a:lnTo>
                <a:lnTo>
                  <a:pt x="45250" y="56000"/>
                </a:lnTo>
                <a:lnTo>
                  <a:pt x="47875" y="76888"/>
                </a:lnTo>
                <a:lnTo>
                  <a:pt x="47875" y="88888"/>
                </a:lnTo>
                <a:lnTo>
                  <a:pt x="48666" y="88888"/>
                </a:lnTo>
                <a:lnTo>
                  <a:pt x="48666" y="104000"/>
                </a:lnTo>
                <a:lnTo>
                  <a:pt x="49208" y="104000"/>
                </a:lnTo>
                <a:lnTo>
                  <a:pt x="49208" y="73333"/>
                </a:lnTo>
                <a:lnTo>
                  <a:pt x="51500" y="73333"/>
                </a:lnTo>
                <a:lnTo>
                  <a:pt x="51500" y="85777"/>
                </a:lnTo>
                <a:lnTo>
                  <a:pt x="53708" y="85777"/>
                </a:lnTo>
                <a:lnTo>
                  <a:pt x="53708" y="94666"/>
                </a:lnTo>
                <a:lnTo>
                  <a:pt x="54500" y="94666"/>
                </a:lnTo>
                <a:lnTo>
                  <a:pt x="54500" y="85777"/>
                </a:lnTo>
                <a:lnTo>
                  <a:pt x="57125" y="85777"/>
                </a:lnTo>
                <a:lnTo>
                  <a:pt x="57125" y="102222"/>
                </a:lnTo>
                <a:lnTo>
                  <a:pt x="57625" y="102222"/>
                </a:lnTo>
                <a:lnTo>
                  <a:pt x="57625" y="104888"/>
                </a:lnTo>
                <a:lnTo>
                  <a:pt x="58875" y="104888"/>
                </a:lnTo>
                <a:lnTo>
                  <a:pt x="58875" y="94222"/>
                </a:lnTo>
                <a:lnTo>
                  <a:pt x="61666" y="94222"/>
                </a:lnTo>
                <a:lnTo>
                  <a:pt x="61666" y="89777"/>
                </a:lnTo>
                <a:lnTo>
                  <a:pt x="62250" y="89777"/>
                </a:lnTo>
                <a:lnTo>
                  <a:pt x="62250" y="84000"/>
                </a:lnTo>
                <a:lnTo>
                  <a:pt x="62833" y="84000"/>
                </a:lnTo>
                <a:lnTo>
                  <a:pt x="62833" y="88888"/>
                </a:lnTo>
                <a:lnTo>
                  <a:pt x="63500" y="88888"/>
                </a:lnTo>
                <a:lnTo>
                  <a:pt x="63500" y="83111"/>
                </a:lnTo>
                <a:lnTo>
                  <a:pt x="64999" y="83111"/>
                </a:lnTo>
                <a:lnTo>
                  <a:pt x="64999" y="88444"/>
                </a:lnTo>
                <a:lnTo>
                  <a:pt x="65666" y="88444"/>
                </a:lnTo>
                <a:lnTo>
                  <a:pt x="65666" y="103111"/>
                </a:lnTo>
                <a:lnTo>
                  <a:pt x="66916" y="103111"/>
                </a:lnTo>
                <a:lnTo>
                  <a:pt x="66916" y="82666"/>
                </a:lnTo>
                <a:lnTo>
                  <a:pt x="69375" y="82666"/>
                </a:lnTo>
                <a:lnTo>
                  <a:pt x="69375" y="88888"/>
                </a:lnTo>
                <a:lnTo>
                  <a:pt x="70416" y="88888"/>
                </a:lnTo>
                <a:lnTo>
                  <a:pt x="70416" y="46222"/>
                </a:lnTo>
                <a:lnTo>
                  <a:pt x="71500" y="35111"/>
                </a:lnTo>
                <a:lnTo>
                  <a:pt x="72458" y="45777"/>
                </a:lnTo>
                <a:lnTo>
                  <a:pt x="72458" y="103111"/>
                </a:lnTo>
                <a:lnTo>
                  <a:pt x="73583" y="103111"/>
                </a:lnTo>
                <a:lnTo>
                  <a:pt x="73583" y="47555"/>
                </a:lnTo>
                <a:lnTo>
                  <a:pt x="76916" y="47555"/>
                </a:lnTo>
                <a:lnTo>
                  <a:pt x="76916" y="97777"/>
                </a:lnTo>
                <a:lnTo>
                  <a:pt x="77541" y="97777"/>
                </a:lnTo>
                <a:lnTo>
                  <a:pt x="77541" y="85777"/>
                </a:lnTo>
                <a:lnTo>
                  <a:pt x="79000" y="85777"/>
                </a:lnTo>
                <a:lnTo>
                  <a:pt x="79000" y="92888"/>
                </a:lnTo>
                <a:lnTo>
                  <a:pt x="82000" y="92888"/>
                </a:lnTo>
                <a:lnTo>
                  <a:pt x="82000" y="102222"/>
                </a:lnTo>
                <a:lnTo>
                  <a:pt x="84333" y="102222"/>
                </a:lnTo>
                <a:lnTo>
                  <a:pt x="84333" y="88000"/>
                </a:lnTo>
                <a:lnTo>
                  <a:pt x="85583" y="88000"/>
                </a:lnTo>
                <a:lnTo>
                  <a:pt x="85583" y="96000"/>
                </a:lnTo>
                <a:lnTo>
                  <a:pt x="86500" y="96000"/>
                </a:lnTo>
                <a:lnTo>
                  <a:pt x="86500" y="91111"/>
                </a:lnTo>
                <a:lnTo>
                  <a:pt x="87791" y="91111"/>
                </a:lnTo>
                <a:lnTo>
                  <a:pt x="87791" y="84888"/>
                </a:lnTo>
                <a:lnTo>
                  <a:pt x="89375" y="84888"/>
                </a:lnTo>
                <a:lnTo>
                  <a:pt x="89375" y="100888"/>
                </a:lnTo>
                <a:lnTo>
                  <a:pt x="90541" y="100888"/>
                </a:lnTo>
                <a:lnTo>
                  <a:pt x="90541" y="63111"/>
                </a:lnTo>
                <a:lnTo>
                  <a:pt x="92458" y="63555"/>
                </a:lnTo>
                <a:lnTo>
                  <a:pt x="92458" y="84444"/>
                </a:lnTo>
                <a:lnTo>
                  <a:pt x="93750" y="84444"/>
                </a:lnTo>
                <a:lnTo>
                  <a:pt x="93750" y="97333"/>
                </a:lnTo>
                <a:lnTo>
                  <a:pt x="95375" y="97333"/>
                </a:lnTo>
                <a:lnTo>
                  <a:pt x="95375" y="83111"/>
                </a:lnTo>
                <a:lnTo>
                  <a:pt x="96500" y="83111"/>
                </a:lnTo>
                <a:lnTo>
                  <a:pt x="96500" y="77333"/>
                </a:lnTo>
                <a:lnTo>
                  <a:pt x="98000" y="77333"/>
                </a:lnTo>
                <a:lnTo>
                  <a:pt x="98000" y="81333"/>
                </a:lnTo>
                <a:lnTo>
                  <a:pt x="99041" y="81333"/>
                </a:lnTo>
                <a:lnTo>
                  <a:pt x="99041" y="75111"/>
                </a:lnTo>
                <a:lnTo>
                  <a:pt x="101000" y="59555"/>
                </a:lnTo>
                <a:lnTo>
                  <a:pt x="102916" y="75111"/>
                </a:lnTo>
                <a:lnTo>
                  <a:pt x="102916" y="96444"/>
                </a:lnTo>
                <a:lnTo>
                  <a:pt x="103250" y="96444"/>
                </a:lnTo>
                <a:lnTo>
                  <a:pt x="103250" y="92000"/>
                </a:lnTo>
                <a:lnTo>
                  <a:pt x="104750" y="92000"/>
                </a:lnTo>
                <a:lnTo>
                  <a:pt x="104750" y="111111"/>
                </a:lnTo>
                <a:lnTo>
                  <a:pt x="105125" y="111111"/>
                </a:lnTo>
                <a:lnTo>
                  <a:pt x="105125" y="101777"/>
                </a:lnTo>
                <a:lnTo>
                  <a:pt x="106291" y="101777"/>
                </a:lnTo>
                <a:lnTo>
                  <a:pt x="106291" y="81777"/>
                </a:lnTo>
                <a:lnTo>
                  <a:pt x="107791" y="81777"/>
                </a:lnTo>
                <a:lnTo>
                  <a:pt x="107791" y="101777"/>
                </a:lnTo>
                <a:lnTo>
                  <a:pt x="107833" y="101777"/>
                </a:lnTo>
                <a:lnTo>
                  <a:pt x="107833" y="93777"/>
                </a:lnTo>
                <a:lnTo>
                  <a:pt x="108583" y="93777"/>
                </a:lnTo>
                <a:lnTo>
                  <a:pt x="108583" y="89777"/>
                </a:lnTo>
                <a:lnTo>
                  <a:pt x="110166" y="89777"/>
                </a:lnTo>
                <a:lnTo>
                  <a:pt x="110166" y="103111"/>
                </a:lnTo>
                <a:lnTo>
                  <a:pt x="110416" y="103111"/>
                </a:lnTo>
                <a:lnTo>
                  <a:pt x="110416" y="93777"/>
                </a:lnTo>
                <a:lnTo>
                  <a:pt x="110625" y="93777"/>
                </a:lnTo>
                <a:lnTo>
                  <a:pt x="110625" y="76444"/>
                </a:lnTo>
                <a:lnTo>
                  <a:pt x="111416" y="76444"/>
                </a:lnTo>
                <a:lnTo>
                  <a:pt x="111416" y="68444"/>
                </a:lnTo>
                <a:lnTo>
                  <a:pt x="111833" y="68444"/>
                </a:lnTo>
                <a:lnTo>
                  <a:pt x="111833" y="64000"/>
                </a:lnTo>
                <a:lnTo>
                  <a:pt x="112916" y="64000"/>
                </a:lnTo>
                <a:lnTo>
                  <a:pt x="112916" y="68444"/>
                </a:lnTo>
                <a:lnTo>
                  <a:pt x="113375" y="68444"/>
                </a:lnTo>
                <a:lnTo>
                  <a:pt x="113375" y="91555"/>
                </a:lnTo>
                <a:lnTo>
                  <a:pt x="113416" y="91555"/>
                </a:lnTo>
                <a:lnTo>
                  <a:pt x="113416" y="91555"/>
                </a:lnTo>
                <a:lnTo>
                  <a:pt x="114666" y="91555"/>
                </a:lnTo>
                <a:lnTo>
                  <a:pt x="114666" y="79555"/>
                </a:lnTo>
                <a:lnTo>
                  <a:pt x="115250" y="79555"/>
                </a:lnTo>
                <a:lnTo>
                  <a:pt x="115250" y="68444"/>
                </a:lnTo>
                <a:lnTo>
                  <a:pt x="115625" y="68444"/>
                </a:lnTo>
                <a:lnTo>
                  <a:pt x="115625" y="55111"/>
                </a:lnTo>
                <a:lnTo>
                  <a:pt x="115916" y="55111"/>
                </a:lnTo>
                <a:lnTo>
                  <a:pt x="115916" y="44888"/>
                </a:lnTo>
                <a:lnTo>
                  <a:pt x="116250" y="44888"/>
                </a:lnTo>
                <a:lnTo>
                  <a:pt x="116250" y="34222"/>
                </a:lnTo>
                <a:lnTo>
                  <a:pt x="116666" y="34222"/>
                </a:lnTo>
                <a:lnTo>
                  <a:pt x="116666" y="44444"/>
                </a:lnTo>
                <a:lnTo>
                  <a:pt x="117000" y="44444"/>
                </a:lnTo>
                <a:lnTo>
                  <a:pt x="117000" y="52888"/>
                </a:lnTo>
                <a:lnTo>
                  <a:pt x="117333" y="52888"/>
                </a:lnTo>
                <a:lnTo>
                  <a:pt x="117333" y="68888"/>
                </a:lnTo>
                <a:lnTo>
                  <a:pt x="117708" y="68888"/>
                </a:lnTo>
                <a:lnTo>
                  <a:pt x="117708" y="80444"/>
                </a:lnTo>
                <a:lnTo>
                  <a:pt x="118166" y="80444"/>
                </a:lnTo>
                <a:lnTo>
                  <a:pt x="118166" y="92000"/>
                </a:lnTo>
                <a:lnTo>
                  <a:pt x="120000" y="9200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DD592E"/>
          </a:solidFill>
          <a:ln w="9525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p>
            <a:pPr marL="0" marR="0" lvl="0" indent="0" algn="l" rtl="0">
              <a:spcBef>
                <a:spcPts val="0"/>
              </a:spcBef>
              <a:buNone/>
            </a:pPr>
            <a:endParaRPr sz="1350" b="0" i="0" u="none" strike="noStrike" cap="none" baseline="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5" name="组合 4"/>
          <p:cNvGrpSpPr/>
          <p:nvPr/>
        </p:nvGrpSpPr>
        <p:grpSpPr>
          <a:xfrm rot="0">
            <a:off x="545984" y="2268855"/>
            <a:ext cx="8072824" cy="1785620"/>
            <a:chOff x="6385" y="3552"/>
            <a:chExt cx="11885" cy="2812"/>
          </a:xfrm>
        </p:grpSpPr>
        <p:sp>
          <p:nvSpPr>
            <p:cNvPr id="3" name="文本框 2"/>
            <p:cNvSpPr txBox="1"/>
            <p:nvPr/>
          </p:nvSpPr>
          <p:spPr>
            <a:xfrm>
              <a:off x="6385" y="3894"/>
              <a:ext cx="11885" cy="24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9600">
                  <a:solidFill>
                    <a:schemeClr val="tx1">
                      <a:lumMod val="85000"/>
                      <a:lumOff val="15000"/>
                    </a:schemeClr>
                  </a:solidFill>
                  <a:latin typeface=".萍方-简" panose="020B0100000000000000" charset="-122"/>
                  <a:ea typeface=".萍方-简" panose="020B0100000000000000" charset="-122"/>
                </a:rPr>
                <a:t> </a:t>
              </a:r>
              <a:r>
                <a:rPr lang="en-US" altLang="zh-CN" sz="9600" b="1">
                  <a:solidFill>
                    <a:schemeClr val="tx1"/>
                  </a:solidFill>
                  <a:latin typeface=".萍方-简" panose="020B0100000000000000" charset="-122"/>
                  <a:ea typeface=".萍方-简" panose="020B0100000000000000" charset="-122"/>
                </a:rPr>
                <a:t>THANK YOU</a:t>
              </a:r>
              <a:endParaRPr lang="en-US" altLang="zh-CN" sz="9600" b="1">
                <a:solidFill>
                  <a:schemeClr val="tx1"/>
                </a:solidFill>
                <a:latin typeface=".萍方-简" panose="020B0100000000000000" charset="-122"/>
                <a:ea typeface=".萍方-简" panose="020B0100000000000000" charset="-122"/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13628" y="3552"/>
              <a:ext cx="3728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2000" b="1">
                  <a:solidFill>
                    <a:schemeClr val="tx1"/>
                  </a:solidFill>
                  <a:latin typeface=".萍方-简" panose="020B0100000000000000" charset="-122"/>
                  <a:ea typeface=".萍方-简" panose="020B0100000000000000" charset="-122"/>
                  <a:sym typeface="+mn-ea"/>
                </a:rPr>
                <a:t>www.chancetop.com</a:t>
              </a:r>
              <a:endParaRPr lang="zh-CN" altLang="en-US" sz="2000" b="1">
                <a:solidFill>
                  <a:schemeClr val="tx1"/>
                </a:solidFill>
                <a:latin typeface=".萍方-简" panose="020B0100000000000000" charset="-122"/>
                <a:ea typeface=".萍方-简" panose="020B0100000000000000" charset="-122"/>
                <a:sym typeface="+mn-ea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rcRect t="33056" r="-403"/>
          <a:stretch>
            <a:fillRect/>
          </a:stretch>
        </p:blipFill>
        <p:spPr>
          <a:xfrm flipH="1">
            <a:off x="7216140" y="0"/>
            <a:ext cx="4742815" cy="2760980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988695" y="3783965"/>
            <a:ext cx="7028180" cy="436880"/>
            <a:chOff x="1467" y="6049"/>
            <a:chExt cx="11068" cy="688"/>
          </a:xfrm>
        </p:grpSpPr>
        <p:sp>
          <p:nvSpPr>
            <p:cNvPr id="6" name="矩形 5"/>
            <p:cNvSpPr/>
            <p:nvPr/>
          </p:nvSpPr>
          <p:spPr>
            <a:xfrm>
              <a:off x="1641" y="6475"/>
              <a:ext cx="10863" cy="262"/>
            </a:xfrm>
            <a:prstGeom prst="rect">
              <a:avLst/>
            </a:prstGeom>
            <a:solidFill>
              <a:srgbClr val="E75D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1467" y="6049"/>
              <a:ext cx="11068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dist" fontAlgn="auto"/>
              <a:r>
                <a:rPr lang="en-US" sz="2000" kern="400" spc="100">
                  <a:solidFill>
                    <a:srgbClr val="E75D39"/>
                  </a:solidFill>
                  <a:uFillTx/>
                  <a:latin typeface=".萍方-简" panose="020B0100000000000000" charset="-122"/>
                  <a:ea typeface=".萍方-简" panose="020B0100000000000000" charset="-122"/>
                  <a:sym typeface="+mn-ea"/>
                </a:rPr>
                <a:t>TRANSFORMING BUSINESS THROUGH TECHNOLOGY.</a:t>
              </a:r>
              <a:endParaRPr lang="zh-CN" altLang="en-US" sz="2000" kern="400" spc="100">
                <a:solidFill>
                  <a:srgbClr val="E75D39"/>
                </a:solidFill>
                <a:uFillTx/>
                <a:latin typeface=".萍方-简" panose="020B0100000000000000" charset="-122"/>
                <a:ea typeface=".萍方-简" panose="020B0100000000000000" charset="-122"/>
                <a:sym typeface="+mn-ea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l="5048" t="15264" r="-109" b="13177"/>
          <a:stretch>
            <a:fillRect/>
          </a:stretch>
        </p:blipFill>
        <p:spPr>
          <a:xfrm>
            <a:off x="4411980" y="-19050"/>
            <a:ext cx="9624695" cy="687641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rcRect t="32495" r="-108"/>
          <a:stretch>
            <a:fillRect/>
          </a:stretch>
        </p:blipFill>
        <p:spPr>
          <a:xfrm>
            <a:off x="10220325" y="-10160"/>
            <a:ext cx="1773555" cy="117665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"/>
          <a:srcRect l="4923" t="7784" r="-109" b="11181"/>
          <a:stretch>
            <a:fillRect/>
          </a:stretch>
        </p:blipFill>
        <p:spPr>
          <a:xfrm>
            <a:off x="488950" y="0"/>
            <a:ext cx="8286750" cy="6861810"/>
          </a:xfrm>
          <a:prstGeom prst="rect">
            <a:avLst/>
          </a:prstGeom>
        </p:spPr>
      </p:pic>
      <p:sp>
        <p:nvSpPr>
          <p:cNvPr id="12" name="矩形 11"/>
          <p:cNvSpPr/>
          <p:nvPr userDrawn="1"/>
        </p:nvSpPr>
        <p:spPr>
          <a:xfrm>
            <a:off x="670560" y="1040765"/>
            <a:ext cx="10850563" cy="510857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57200" sx="102000" sy="102000" algn="ctr" rotWithShape="0">
              <a:schemeClr val="tx1">
                <a:alpha val="1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5127625" y="2549525"/>
            <a:ext cx="3872230" cy="1376045"/>
          </a:xfrm>
        </p:spPr>
        <p:txBody>
          <a:bodyPr>
            <a:normAutofit/>
          </a:bodyPr>
          <a:p>
            <a:pPr algn="dist" fontAlgn="auto"/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.萍方-简" panose="020B0100000000000000" charset="-122"/>
                <a:ea typeface=".萍方-简" panose="020B0100000000000000" charset="-122"/>
              </a:rPr>
              <a:t>背景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.萍方-简" panose="020B0100000000000000" charset="-122"/>
              <a:ea typeface=".萍方-简" panose="020B0100000000000000" charset="-122"/>
            </a:endParaRPr>
          </a:p>
        </p:txBody>
      </p:sp>
      <p:sp>
        <p:nvSpPr>
          <p:cNvPr id="15" name="文本占位符 14"/>
          <p:cNvSpPr>
            <a:spLocks noGrp="1"/>
          </p:cNvSpPr>
          <p:nvPr>
            <p:ph type="body" idx="1"/>
          </p:nvPr>
        </p:nvSpPr>
        <p:spPr>
          <a:xfrm>
            <a:off x="5165725" y="3696335"/>
            <a:ext cx="2541270" cy="508000"/>
          </a:xfrm>
        </p:spPr>
        <p:txBody>
          <a:bodyPr/>
          <a:p>
            <a:pPr algn="dist" fontAlgn="auto">
              <a:lnSpc>
                <a:spcPct val="130000"/>
              </a:lnSpc>
            </a:pPr>
            <a:r>
              <a:rPr lang="en-US" altLang="zh-CN" sz="2000" dirty="0">
                <a:solidFill>
                  <a:schemeClr val="bg2">
                    <a:lumMod val="90000"/>
                  </a:schemeClr>
                </a:solidFill>
                <a:latin typeface=".萍方-简" panose="020B0100000000000000" charset="-122"/>
                <a:ea typeface=".萍方-简" panose="020B0100000000000000" charset="-122"/>
                <a:sym typeface="+mn-ea"/>
              </a:rPr>
              <a:t> </a:t>
            </a:r>
            <a:endParaRPr lang="en-US" altLang="zh-CN" sz="2000" dirty="0">
              <a:solidFill>
                <a:schemeClr val="bg2">
                  <a:lumMod val="90000"/>
                </a:schemeClr>
              </a:solidFill>
              <a:latin typeface=".萍方-简" panose="020B0100000000000000" charset="-122"/>
              <a:ea typeface=".萍方-简" panose="020B0100000000000000" charset="-122"/>
              <a:sym typeface="+mn-ea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-621665" y="-737870"/>
            <a:ext cx="2031365" cy="7378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3361690" y="2910840"/>
            <a:ext cx="162750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6000">
                <a:solidFill>
                  <a:srgbClr val="E75D39"/>
                </a:solidFill>
                <a:latin typeface=".萍方-简" panose="020B0100000000000000" charset="-122"/>
                <a:ea typeface=".萍方-简" panose="020B0100000000000000" charset="-122"/>
              </a:rPr>
              <a:t>/01</a:t>
            </a:r>
            <a:endParaRPr lang="en-US" altLang="zh-CN" sz="6000">
              <a:solidFill>
                <a:srgbClr val="E75D39"/>
              </a:solidFill>
              <a:latin typeface=".萍方-简" panose="020B0100000000000000" charset="-122"/>
              <a:ea typeface=".萍方-简" panose="020B0100000000000000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4"/>
          <a:srcRect l="35878" t="4480" r="-30897" b="-2769"/>
          <a:stretch>
            <a:fillRect/>
          </a:stretch>
        </p:blipFill>
        <p:spPr>
          <a:xfrm>
            <a:off x="-10160" y="5144135"/>
            <a:ext cx="1683385" cy="171323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328179" y="253468"/>
            <a:ext cx="4765772" cy="661279"/>
            <a:chOff x="328179" y="253468"/>
            <a:chExt cx="4765772" cy="661279"/>
          </a:xfrm>
        </p:grpSpPr>
        <p:grpSp>
          <p:nvGrpSpPr>
            <p:cNvPr id="4" name="组合 3"/>
            <p:cNvGrpSpPr/>
            <p:nvPr/>
          </p:nvGrpSpPr>
          <p:grpSpPr>
            <a:xfrm>
              <a:off x="328179" y="253468"/>
              <a:ext cx="661279" cy="661279"/>
              <a:chOff x="328179" y="253469"/>
              <a:chExt cx="661279" cy="661279"/>
            </a:xfrm>
          </p:grpSpPr>
          <p:sp>
            <p:nvSpPr>
              <p:cNvPr id="2" name="矩形: 圆角 1"/>
              <p:cNvSpPr/>
              <p:nvPr/>
            </p:nvSpPr>
            <p:spPr>
              <a:xfrm rot="18822406">
                <a:off x="328179" y="253469"/>
                <a:ext cx="661279" cy="661279"/>
              </a:xfrm>
              <a:prstGeom prst="roundRect">
                <a:avLst>
                  <a:gd name="adj" fmla="val 24086"/>
                </a:avLst>
              </a:prstGeom>
              <a:solidFill>
                <a:srgbClr val="F46F25"/>
              </a:solidFill>
              <a:ln>
                <a:noFill/>
              </a:ln>
              <a:effectLst>
                <a:outerShdw blurRad="393700" dist="38100" dir="5400000" sx="101000" sy="101000" algn="t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endParaRPr>
              </a:p>
            </p:txBody>
          </p:sp>
          <p:sp>
            <p:nvSpPr>
              <p:cNvPr id="3" name="文本框 2"/>
              <p:cNvSpPr txBox="1"/>
              <p:nvPr/>
            </p:nvSpPr>
            <p:spPr>
              <a:xfrm>
                <a:off x="334782" y="322498"/>
                <a:ext cx="64807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思源黑体" panose="020B0500000000000000" pitchFamily="34" charset="-122"/>
                    <a:ea typeface="思源黑体" panose="020B0500000000000000" pitchFamily="34" charset="-122"/>
                    <a:sym typeface="思源黑体" panose="020B0500000000000000" pitchFamily="34" charset="-122"/>
                  </a:rPr>
                  <a:t>01</a:t>
                </a:r>
                <a:endParaRPr lang="zh-CN" altLang="en-US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endParaRPr>
              </a:p>
            </p:txBody>
          </p:sp>
        </p:grpSp>
        <p:sp>
          <p:nvSpPr>
            <p:cNvPr id="5" name="文本框 4"/>
            <p:cNvSpPr txBox="1"/>
            <p:nvPr/>
          </p:nvSpPr>
          <p:spPr>
            <a:xfrm>
              <a:off x="1131782" y="293177"/>
              <a:ext cx="3962169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rPr>
                <a:t>背景</a:t>
              </a:r>
              <a:endPara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endParaRPr>
            </a:p>
          </p:txBody>
        </p:sp>
      </p:grpSp>
      <p:sp>
        <p:nvSpPr>
          <p:cNvPr id="9" name="矩形: 圆角 8"/>
          <p:cNvSpPr/>
          <p:nvPr/>
        </p:nvSpPr>
        <p:spPr>
          <a:xfrm rot="18988788">
            <a:off x="7518466" y="4734959"/>
            <a:ext cx="6179945" cy="6179945"/>
          </a:xfrm>
          <a:prstGeom prst="roundRect">
            <a:avLst>
              <a:gd name="adj" fmla="val 29587"/>
            </a:avLst>
          </a:prstGeom>
          <a:solidFill>
            <a:srgbClr val="F2F2F2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</p:txBody>
      </p:sp>
      <p:pic>
        <p:nvPicPr>
          <p:cNvPr id="69" name="图片 9" descr="透明-横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116820" y="75034"/>
            <a:ext cx="2075180" cy="803275"/>
          </a:xfrm>
          <a:prstGeom prst="rect">
            <a:avLst/>
          </a:prstGeom>
        </p:spPr>
      </p:pic>
      <p:pic>
        <p:nvPicPr>
          <p:cNvPr id="76" name="Graphic 75" descr="Social network with solid fill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60345" y="2718521"/>
            <a:ext cx="914400" cy="914400"/>
          </a:xfrm>
          <a:prstGeom prst="rect">
            <a:avLst/>
          </a:prstGeom>
        </p:spPr>
      </p:pic>
      <p:pic>
        <p:nvPicPr>
          <p:cNvPr id="78" name="Graphic 77" descr="Ethernet with solid fill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60345" y="3949663"/>
            <a:ext cx="914400" cy="914400"/>
          </a:xfrm>
          <a:prstGeom prst="rect">
            <a:avLst/>
          </a:prstGeom>
        </p:spPr>
      </p:pic>
      <p:sp>
        <p:nvSpPr>
          <p:cNvPr id="82" name="Rectangle 81"/>
          <p:cNvSpPr/>
          <p:nvPr/>
        </p:nvSpPr>
        <p:spPr>
          <a:xfrm>
            <a:off x="2774745" y="3958593"/>
            <a:ext cx="2926080" cy="9220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l"/>
            <a:r>
              <a:rPr lang="zh-CN" alt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解决方案</a:t>
            </a:r>
            <a:endParaRPr lang="zh-CN" alt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84" name="Graphic 83" descr="Atom with solid fill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860345" y="1442093"/>
            <a:ext cx="914400" cy="914400"/>
          </a:xfrm>
          <a:prstGeom prst="rect">
            <a:avLst/>
          </a:prstGeom>
        </p:spPr>
      </p:pic>
      <p:sp>
        <p:nvSpPr>
          <p:cNvPr id="85" name="Rectangle 84"/>
          <p:cNvSpPr/>
          <p:nvPr/>
        </p:nvSpPr>
        <p:spPr>
          <a:xfrm>
            <a:off x="2774745" y="1442093"/>
            <a:ext cx="4259580" cy="9220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APP</a:t>
            </a:r>
            <a:r>
              <a:rPr lang="zh-CN" alt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回归测试</a:t>
            </a:r>
            <a:endParaRPr lang="zh-CN" alt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Rectangle 84"/>
          <p:cNvSpPr/>
          <p:nvPr/>
        </p:nvSpPr>
        <p:spPr>
          <a:xfrm>
            <a:off x="2774745" y="2718443"/>
            <a:ext cx="3611880" cy="9220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p>
            <a:r>
              <a:rPr lang="zh-CN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面临的问题</a:t>
            </a:r>
            <a:endParaRPr lang="zh-CN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custDataLst>
      <p:tags r:id="rId8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328179" y="253468"/>
            <a:ext cx="5696289" cy="661279"/>
            <a:chOff x="328179" y="253468"/>
            <a:chExt cx="5696289" cy="661279"/>
          </a:xfrm>
        </p:grpSpPr>
        <p:grpSp>
          <p:nvGrpSpPr>
            <p:cNvPr id="4" name="组合 3"/>
            <p:cNvGrpSpPr/>
            <p:nvPr/>
          </p:nvGrpSpPr>
          <p:grpSpPr>
            <a:xfrm>
              <a:off x="328179" y="253468"/>
              <a:ext cx="661279" cy="661279"/>
              <a:chOff x="328179" y="253469"/>
              <a:chExt cx="661279" cy="661279"/>
            </a:xfrm>
          </p:grpSpPr>
          <p:sp>
            <p:nvSpPr>
              <p:cNvPr id="2" name="矩形: 圆角 1"/>
              <p:cNvSpPr/>
              <p:nvPr/>
            </p:nvSpPr>
            <p:spPr>
              <a:xfrm rot="18822406">
                <a:off x="328179" y="253469"/>
                <a:ext cx="661279" cy="661279"/>
              </a:xfrm>
              <a:prstGeom prst="roundRect">
                <a:avLst>
                  <a:gd name="adj" fmla="val 24086"/>
                </a:avLst>
              </a:prstGeom>
              <a:solidFill>
                <a:srgbClr val="F46F25"/>
              </a:solidFill>
              <a:ln>
                <a:noFill/>
              </a:ln>
              <a:effectLst>
                <a:outerShdw blurRad="393700" dist="38100" dir="5400000" sx="101000" sy="101000" algn="t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endParaRPr>
              </a:p>
            </p:txBody>
          </p:sp>
          <p:sp>
            <p:nvSpPr>
              <p:cNvPr id="3" name="文本框 2"/>
              <p:cNvSpPr txBox="1"/>
              <p:nvPr/>
            </p:nvSpPr>
            <p:spPr>
              <a:xfrm>
                <a:off x="334782" y="322498"/>
                <a:ext cx="648072" cy="5219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思源黑体" panose="020B0500000000000000" pitchFamily="34" charset="-122"/>
                    <a:ea typeface="思源黑体" panose="020B0500000000000000" pitchFamily="34" charset="-122"/>
                    <a:sym typeface="思源黑体" panose="020B0500000000000000" pitchFamily="34" charset="-122"/>
                  </a:rPr>
                  <a:t>01</a:t>
                </a:r>
                <a:endParaRPr lang="zh-CN" altLang="en-US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endParaRPr>
              </a:p>
            </p:txBody>
          </p:sp>
        </p:grpSp>
        <p:sp>
          <p:nvSpPr>
            <p:cNvPr id="5" name="文本框 4"/>
            <p:cNvSpPr txBox="1"/>
            <p:nvPr/>
          </p:nvSpPr>
          <p:spPr>
            <a:xfrm>
              <a:off x="1131782" y="293177"/>
              <a:ext cx="4892686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rPr>
                <a:t>背景</a:t>
              </a:r>
              <a:endPara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endParaRPr>
            </a:p>
          </p:txBody>
        </p:sp>
      </p:grpSp>
      <p:sp>
        <p:nvSpPr>
          <p:cNvPr id="9" name="矩形: 圆角 8"/>
          <p:cNvSpPr/>
          <p:nvPr/>
        </p:nvSpPr>
        <p:spPr>
          <a:xfrm rot="18988788">
            <a:off x="7518466" y="4734959"/>
            <a:ext cx="6179945" cy="6179945"/>
          </a:xfrm>
          <a:prstGeom prst="roundRect">
            <a:avLst>
              <a:gd name="adj" fmla="val 29587"/>
            </a:avLst>
          </a:prstGeom>
          <a:solidFill>
            <a:srgbClr val="F2F2F2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</p:txBody>
      </p:sp>
      <p:pic>
        <p:nvPicPr>
          <p:cNvPr id="69" name="图片 9" descr="透明-横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116820" y="75034"/>
            <a:ext cx="2075180" cy="80327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58818" y="1406733"/>
            <a:ext cx="7075870" cy="4603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altLang="zh-CN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APP</a:t>
            </a:r>
            <a:r>
              <a:rPr lang="zh-CN" alt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回归测试</a:t>
            </a:r>
            <a:endParaRPr lang="zh-CN" alt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95130" y="2146852"/>
            <a:ext cx="5989983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 dirty="0"/>
              <a:t>每个迭代都需要对旧功能进行APP回归测试</a:t>
            </a:r>
            <a:endParaRPr lang="en-US" dirty="0"/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 dirty="0"/>
              <a:t>时间窗口限制</a:t>
            </a:r>
            <a:r>
              <a:rPr lang="zh-CN" altLang="en-US" dirty="0"/>
              <a:t>：UAT发布后两天内完成质量保证工作</a:t>
            </a:r>
            <a:endParaRPr lang="zh-CN" altLang="en-US" dirty="0"/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 dirty="0"/>
              <a:t>测试流程：如下</a:t>
            </a:r>
            <a:endParaRPr lang="zh-CN" altLang="en-US" dirty="0"/>
          </a:p>
          <a:p>
            <a:pPr indent="0">
              <a:buFont typeface="Arial" panose="020B0604020202090204" pitchFamily="34" charset="0"/>
              <a:buNone/>
            </a:pPr>
            <a:endParaRPr lang="en-US" dirty="0"/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328179" y="253468"/>
            <a:ext cx="5696289" cy="661279"/>
            <a:chOff x="328179" y="253468"/>
            <a:chExt cx="5696289" cy="661279"/>
          </a:xfrm>
        </p:grpSpPr>
        <p:grpSp>
          <p:nvGrpSpPr>
            <p:cNvPr id="4" name="组合 3"/>
            <p:cNvGrpSpPr/>
            <p:nvPr/>
          </p:nvGrpSpPr>
          <p:grpSpPr>
            <a:xfrm>
              <a:off x="328179" y="253468"/>
              <a:ext cx="661279" cy="661279"/>
              <a:chOff x="328179" y="253469"/>
              <a:chExt cx="661279" cy="661279"/>
            </a:xfrm>
          </p:grpSpPr>
          <p:sp>
            <p:nvSpPr>
              <p:cNvPr id="2" name="矩形: 圆角 1"/>
              <p:cNvSpPr/>
              <p:nvPr/>
            </p:nvSpPr>
            <p:spPr>
              <a:xfrm rot="18822406">
                <a:off x="328179" y="253469"/>
                <a:ext cx="661279" cy="661279"/>
              </a:xfrm>
              <a:prstGeom prst="roundRect">
                <a:avLst>
                  <a:gd name="adj" fmla="val 24086"/>
                </a:avLst>
              </a:prstGeom>
              <a:solidFill>
                <a:srgbClr val="F46F25"/>
              </a:solidFill>
              <a:ln>
                <a:noFill/>
              </a:ln>
              <a:effectLst>
                <a:outerShdw blurRad="393700" dist="38100" dir="5400000" sx="101000" sy="101000" algn="t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endParaRPr>
              </a:p>
            </p:txBody>
          </p:sp>
          <p:sp>
            <p:nvSpPr>
              <p:cNvPr id="3" name="文本框 2"/>
              <p:cNvSpPr txBox="1"/>
              <p:nvPr/>
            </p:nvSpPr>
            <p:spPr>
              <a:xfrm>
                <a:off x="334782" y="322498"/>
                <a:ext cx="648072" cy="5219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思源黑体" panose="020B0500000000000000" pitchFamily="34" charset="-122"/>
                    <a:ea typeface="思源黑体" panose="020B0500000000000000" pitchFamily="34" charset="-122"/>
                    <a:sym typeface="思源黑体" panose="020B0500000000000000" pitchFamily="34" charset="-122"/>
                  </a:rPr>
                  <a:t>01</a:t>
                </a:r>
                <a:endParaRPr lang="zh-CN" altLang="en-US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endParaRPr>
              </a:p>
            </p:txBody>
          </p:sp>
        </p:grpSp>
        <p:sp>
          <p:nvSpPr>
            <p:cNvPr id="5" name="文本框 4"/>
            <p:cNvSpPr txBox="1"/>
            <p:nvPr/>
          </p:nvSpPr>
          <p:spPr>
            <a:xfrm>
              <a:off x="1131782" y="293177"/>
              <a:ext cx="4892686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rPr>
                <a:t>背景</a:t>
              </a:r>
              <a:endPara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endParaRPr>
            </a:p>
          </p:txBody>
        </p:sp>
      </p:grpSp>
      <p:sp>
        <p:nvSpPr>
          <p:cNvPr id="9" name="矩形: 圆角 8"/>
          <p:cNvSpPr/>
          <p:nvPr/>
        </p:nvSpPr>
        <p:spPr>
          <a:xfrm rot="18988788">
            <a:off x="7518466" y="4734959"/>
            <a:ext cx="6179945" cy="6179945"/>
          </a:xfrm>
          <a:prstGeom prst="roundRect">
            <a:avLst>
              <a:gd name="adj" fmla="val 29587"/>
            </a:avLst>
          </a:prstGeom>
          <a:solidFill>
            <a:srgbClr val="F2F2F2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</p:txBody>
      </p:sp>
      <p:pic>
        <p:nvPicPr>
          <p:cNvPr id="69" name="图片 9" descr="透明-横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116820" y="75034"/>
            <a:ext cx="2075180" cy="80327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58818" y="1406733"/>
            <a:ext cx="7075870" cy="4603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zh-CN" altLang="en-US" sz="2400">
                <a:latin typeface=".萍方-简" panose="020B0100000000000000" charset="-122"/>
                <a:ea typeface=".萍方-简" panose="020B0100000000000000" charset="-122"/>
                <a:sym typeface="+mn-ea"/>
              </a:rPr>
              <a:t>测试流程：本地测试 (个人PC)：</a:t>
            </a:r>
            <a:endParaRPr lang="zh-CN" alt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1160" y="3910330"/>
            <a:ext cx="5040000" cy="257322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6230" y="1051560"/>
            <a:ext cx="5040000" cy="243691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6070" y="2039620"/>
            <a:ext cx="2019300" cy="393700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328179" y="253468"/>
            <a:ext cx="5696289" cy="661279"/>
            <a:chOff x="328179" y="253468"/>
            <a:chExt cx="5696289" cy="661279"/>
          </a:xfrm>
        </p:grpSpPr>
        <p:grpSp>
          <p:nvGrpSpPr>
            <p:cNvPr id="4" name="组合 3"/>
            <p:cNvGrpSpPr/>
            <p:nvPr/>
          </p:nvGrpSpPr>
          <p:grpSpPr>
            <a:xfrm>
              <a:off x="328179" y="253468"/>
              <a:ext cx="661279" cy="661279"/>
              <a:chOff x="328179" y="253469"/>
              <a:chExt cx="661279" cy="661279"/>
            </a:xfrm>
          </p:grpSpPr>
          <p:sp>
            <p:nvSpPr>
              <p:cNvPr id="2" name="矩形: 圆角 1"/>
              <p:cNvSpPr/>
              <p:nvPr/>
            </p:nvSpPr>
            <p:spPr>
              <a:xfrm rot="18822406">
                <a:off x="328179" y="253469"/>
                <a:ext cx="661279" cy="661279"/>
              </a:xfrm>
              <a:prstGeom prst="roundRect">
                <a:avLst>
                  <a:gd name="adj" fmla="val 24086"/>
                </a:avLst>
              </a:prstGeom>
              <a:solidFill>
                <a:srgbClr val="F46F25"/>
              </a:solidFill>
              <a:ln>
                <a:noFill/>
              </a:ln>
              <a:effectLst>
                <a:outerShdw blurRad="393700" dist="38100" dir="5400000" sx="101000" sy="101000" algn="t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endParaRPr>
              </a:p>
            </p:txBody>
          </p:sp>
          <p:sp>
            <p:nvSpPr>
              <p:cNvPr id="3" name="文本框 2"/>
              <p:cNvSpPr txBox="1"/>
              <p:nvPr/>
            </p:nvSpPr>
            <p:spPr>
              <a:xfrm>
                <a:off x="334782" y="322498"/>
                <a:ext cx="648072" cy="5219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思源黑体" panose="020B0500000000000000" pitchFamily="34" charset="-122"/>
                    <a:ea typeface="思源黑体" panose="020B0500000000000000" pitchFamily="34" charset="-122"/>
                    <a:sym typeface="思源黑体" panose="020B0500000000000000" pitchFamily="34" charset="-122"/>
                  </a:rPr>
                  <a:t>01</a:t>
                </a:r>
                <a:endParaRPr lang="zh-CN" altLang="en-US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endParaRPr>
              </a:p>
            </p:txBody>
          </p:sp>
        </p:grpSp>
        <p:sp>
          <p:nvSpPr>
            <p:cNvPr id="5" name="文本框 4"/>
            <p:cNvSpPr txBox="1"/>
            <p:nvPr/>
          </p:nvSpPr>
          <p:spPr>
            <a:xfrm>
              <a:off x="1131782" y="293177"/>
              <a:ext cx="4892686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rPr>
                <a:t>背景</a:t>
              </a:r>
              <a:endPara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endParaRPr>
            </a:p>
          </p:txBody>
        </p:sp>
      </p:grpSp>
      <p:sp>
        <p:nvSpPr>
          <p:cNvPr id="9" name="矩形: 圆角 8"/>
          <p:cNvSpPr/>
          <p:nvPr/>
        </p:nvSpPr>
        <p:spPr>
          <a:xfrm rot="18988788">
            <a:off x="7518466" y="4734959"/>
            <a:ext cx="6179945" cy="6179945"/>
          </a:xfrm>
          <a:prstGeom prst="roundRect">
            <a:avLst>
              <a:gd name="adj" fmla="val 29587"/>
            </a:avLst>
          </a:prstGeom>
          <a:solidFill>
            <a:srgbClr val="F2F2F2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</p:txBody>
      </p:sp>
      <p:pic>
        <p:nvPicPr>
          <p:cNvPr id="69" name="图片 9" descr="透明-横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116820" y="75034"/>
            <a:ext cx="2075180" cy="80327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58818" y="1406733"/>
            <a:ext cx="7075870" cy="4603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zh-CN" alt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测试流程：</a:t>
            </a:r>
            <a:r>
              <a:rPr lang="zh-CN" altLang="en-US" sz="2400">
                <a:latin typeface=".萍方-简" panose="020B0100000000000000" charset="-122"/>
                <a:ea typeface=".萍方-简" panose="020B0100000000000000" charset="-122"/>
                <a:sym typeface="+mn-ea"/>
              </a:rPr>
              <a:t>app center测试</a:t>
            </a:r>
            <a:endParaRPr lang="zh-CN" alt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7515" y="878205"/>
            <a:ext cx="2222500" cy="53467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140" y="1866900"/>
            <a:ext cx="7336155" cy="487680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328179" y="253468"/>
            <a:ext cx="5696289" cy="661279"/>
            <a:chOff x="328179" y="253468"/>
            <a:chExt cx="5696289" cy="661279"/>
          </a:xfrm>
        </p:grpSpPr>
        <p:grpSp>
          <p:nvGrpSpPr>
            <p:cNvPr id="4" name="组合 3"/>
            <p:cNvGrpSpPr/>
            <p:nvPr/>
          </p:nvGrpSpPr>
          <p:grpSpPr>
            <a:xfrm>
              <a:off x="328179" y="253468"/>
              <a:ext cx="661279" cy="661279"/>
              <a:chOff x="328179" y="253469"/>
              <a:chExt cx="661279" cy="661279"/>
            </a:xfrm>
          </p:grpSpPr>
          <p:sp>
            <p:nvSpPr>
              <p:cNvPr id="2" name="矩形: 圆角 1"/>
              <p:cNvSpPr/>
              <p:nvPr/>
            </p:nvSpPr>
            <p:spPr>
              <a:xfrm rot="18822406">
                <a:off x="328179" y="253469"/>
                <a:ext cx="661279" cy="661279"/>
              </a:xfrm>
              <a:prstGeom prst="roundRect">
                <a:avLst>
                  <a:gd name="adj" fmla="val 24086"/>
                </a:avLst>
              </a:prstGeom>
              <a:solidFill>
                <a:srgbClr val="F46F25"/>
              </a:solidFill>
              <a:ln>
                <a:noFill/>
              </a:ln>
              <a:effectLst>
                <a:outerShdw blurRad="393700" dist="38100" dir="5400000" sx="101000" sy="101000" algn="t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endParaRPr>
              </a:p>
            </p:txBody>
          </p:sp>
          <p:sp>
            <p:nvSpPr>
              <p:cNvPr id="3" name="文本框 2"/>
              <p:cNvSpPr txBox="1"/>
              <p:nvPr/>
            </p:nvSpPr>
            <p:spPr>
              <a:xfrm>
                <a:off x="334782" y="322498"/>
                <a:ext cx="648072" cy="5219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思源黑体" panose="020B0500000000000000" pitchFamily="34" charset="-122"/>
                    <a:ea typeface="思源黑体" panose="020B0500000000000000" pitchFamily="34" charset="-122"/>
                    <a:sym typeface="思源黑体" panose="020B0500000000000000" pitchFamily="34" charset="-122"/>
                  </a:rPr>
                  <a:t>01</a:t>
                </a:r>
                <a:endParaRPr lang="zh-CN" altLang="en-US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endParaRPr>
              </a:p>
            </p:txBody>
          </p:sp>
        </p:grpSp>
        <p:sp>
          <p:nvSpPr>
            <p:cNvPr id="5" name="文本框 4"/>
            <p:cNvSpPr txBox="1"/>
            <p:nvPr/>
          </p:nvSpPr>
          <p:spPr>
            <a:xfrm>
              <a:off x="1131782" y="293177"/>
              <a:ext cx="4892686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rPr>
                <a:t>背景</a:t>
              </a:r>
              <a:endPara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endParaRPr>
            </a:p>
          </p:txBody>
        </p:sp>
      </p:grpSp>
      <p:sp>
        <p:nvSpPr>
          <p:cNvPr id="9" name="矩形: 圆角 8"/>
          <p:cNvSpPr/>
          <p:nvPr/>
        </p:nvSpPr>
        <p:spPr>
          <a:xfrm rot="18988788">
            <a:off x="7518466" y="4734959"/>
            <a:ext cx="6179945" cy="6179945"/>
          </a:xfrm>
          <a:prstGeom prst="roundRect">
            <a:avLst>
              <a:gd name="adj" fmla="val 29587"/>
            </a:avLst>
          </a:prstGeom>
          <a:solidFill>
            <a:srgbClr val="F2F2F2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</p:txBody>
      </p:sp>
      <p:pic>
        <p:nvPicPr>
          <p:cNvPr id="69" name="图片 9" descr="透明-横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116820" y="75034"/>
            <a:ext cx="2075180" cy="80327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58818" y="1406733"/>
            <a:ext cx="7075870" cy="4603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zh-CN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面临的问题</a:t>
            </a:r>
            <a:endParaRPr lang="zh-CN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59130" y="1866900"/>
            <a:ext cx="11198860" cy="47999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buFont typeface="Arial" panose="020B0604020202090204" pitchFamily="34" charset="0"/>
              <a:buNone/>
            </a:pPr>
            <a:r>
              <a:rPr lang="zh-CN" altLang="en-US" b="1">
                <a:latin typeface=".萍方-简" panose="020B0100000000000000" charset="-122"/>
                <a:ea typeface=".萍方-简" panose="020B0100000000000000" charset="-122"/>
                <a:sym typeface="+mn-ea"/>
              </a:rPr>
              <a:t>职责不清晰，所有的功能都是在测试项目中完成的</a:t>
            </a:r>
            <a:br>
              <a:rPr lang="zh-CN" altLang="en-US" b="1">
                <a:latin typeface=".萍方-简" panose="020B0100000000000000" charset="-122"/>
                <a:ea typeface=".萍方-简" panose="020B0100000000000000" charset="-122"/>
                <a:sym typeface="+mn-ea"/>
              </a:rPr>
            </a:br>
            <a:r>
              <a:rPr lang="zh-CN" altLang="en-US" b="1">
                <a:latin typeface=".萍方-简" panose="020B0100000000000000" charset="-122"/>
                <a:ea typeface=".萍方-简" panose="020B0100000000000000" charset="-122"/>
                <a:sym typeface="+mn-ea"/>
              </a:rPr>
              <a:t>测试时间不足</a:t>
            </a:r>
            <a:endParaRPr lang="en-US" dirty="0"/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 dirty="0"/>
              <a:t>1</a:t>
            </a:r>
            <a:r>
              <a:rPr lang="zh-CN" altLang="en-US" dirty="0"/>
              <a:t>台设备 </a:t>
            </a:r>
            <a:r>
              <a:rPr lang="en-US" altLang="zh-CN" dirty="0"/>
              <a:t>&amp; 70</a:t>
            </a:r>
            <a:r>
              <a:rPr lang="zh-CN" altLang="en-US" dirty="0"/>
              <a:t>个测试用例 的时间花销：</a:t>
            </a:r>
            <a:r>
              <a:rPr lang="en-US" altLang="zh-CN" dirty="0"/>
              <a:t>2h</a:t>
            </a:r>
            <a:endParaRPr lang="en-US" altLang="zh-CN" dirty="0"/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 dirty="0"/>
              <a:t>如：</a:t>
            </a:r>
            <a:r>
              <a:rPr lang="en-US" dirty="0"/>
              <a:t>参与回归测试的设备有2（虚拟机）+14（真机）台，需要花费的时间 2（虚拟机）+ 14/2（真机)= 9h</a:t>
            </a:r>
            <a:endParaRPr lang="en-US" dirty="0"/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dirty="0">
                <a:sym typeface="+mn-ea"/>
              </a:rPr>
              <a:t>不稳定因素</a:t>
            </a:r>
            <a:r>
              <a:rPr lang="zh-CN" dirty="0">
                <a:sym typeface="+mn-ea"/>
              </a:rPr>
              <a:t>导致需要重新测试：</a:t>
            </a:r>
            <a:endParaRPr lang="zh-CN" dirty="0"/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lang="zh-CN" dirty="0">
                <a:sym typeface="+mn-ea"/>
              </a:rPr>
              <a:t>人工操作的失误</a:t>
            </a:r>
            <a:endParaRPr lang="zh-CN" dirty="0"/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lang="zh-CN" dirty="0">
                <a:sym typeface="+mn-ea"/>
              </a:rPr>
              <a:t>网络问题</a:t>
            </a:r>
            <a:endParaRPr lang="zh-CN" dirty="0"/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lang="zh-CN" dirty="0">
                <a:sym typeface="+mn-ea"/>
              </a:rPr>
              <a:t>服务端问题等</a:t>
            </a:r>
            <a:endParaRPr lang="en-US" altLang="en-US" b="1" dirty="0">
              <a:latin typeface=".萍方-简" panose="020B0100000000000000" charset="-122"/>
              <a:ea typeface=".萍方-简" panose="020B0100000000000000" charset="-122"/>
              <a:sym typeface="+mn-ea"/>
            </a:endParaRPr>
          </a:p>
          <a:p>
            <a:pPr indent="0">
              <a:buFont typeface="Arial" panose="020B0604020202090204" pitchFamily="34" charset="0"/>
              <a:buNone/>
            </a:pPr>
            <a:r>
              <a:rPr lang="zh-CN" altLang="en-US" b="1">
                <a:latin typeface=".萍方-简" panose="020B0100000000000000" charset="-122"/>
                <a:ea typeface=".萍方-简" panose="020B0100000000000000" charset="-122"/>
                <a:sym typeface="+mn-ea"/>
              </a:rPr>
              <a:t>人工操作参与度高</a:t>
            </a:r>
            <a:endParaRPr lang="zh-CN" altLang="en-US" b="1">
              <a:latin typeface=".萍方-简" panose="020B0100000000000000" charset="-122"/>
              <a:ea typeface=".萍方-简" panose="020B0100000000000000" charset="-122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 dirty="0"/>
              <a:t>需要人工参与的流程：</a:t>
            </a:r>
            <a:r>
              <a:rPr lang="en-US" altLang="zh-CN" dirty="0"/>
              <a:t>xxx</a:t>
            </a:r>
            <a:endParaRPr lang="en-US" altLang="zh-CN" dirty="0"/>
          </a:p>
          <a:p>
            <a:pPr indent="0">
              <a:buFont typeface="Arial" panose="020B0604020202090204" pitchFamily="34" charset="0"/>
              <a:buNone/>
            </a:pPr>
            <a:r>
              <a:rPr lang="zh-CN" altLang="en-US" b="1">
                <a:latin typeface=".萍方-简" panose="020B0100000000000000" charset="-122"/>
                <a:ea typeface=".萍方-简" panose="020B0100000000000000" charset="-122"/>
              </a:rPr>
              <a:t>缺少测试报告的管理</a:t>
            </a:r>
            <a:endParaRPr lang="zh-CN" altLang="en-US" dirty="0"/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 altLang="zh-CN" dirty="0"/>
              <a:t>allure </a:t>
            </a:r>
            <a:r>
              <a:rPr lang="zh-CN" altLang="en-US" dirty="0"/>
              <a:t>测试报告</a:t>
            </a:r>
            <a:endParaRPr lang="en-US" altLang="zh-CN" dirty="0"/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 altLang="zh-CN" dirty="0"/>
              <a:t>UI </a:t>
            </a:r>
            <a:r>
              <a:rPr lang="zh-CN" altLang="en-US" dirty="0"/>
              <a:t>测试报告</a:t>
            </a:r>
            <a:endParaRPr lang="zh-CN" altLang="en-US" dirty="0"/>
          </a:p>
          <a:p>
            <a:pPr indent="0">
              <a:buFont typeface="Arial" panose="020B0604020202090204" pitchFamily="34" charset="0"/>
              <a:buNone/>
            </a:pPr>
            <a:r>
              <a:rPr lang="zh-CN" altLang="en-US" b="1">
                <a:latin typeface=".萍方-简" panose="020B0100000000000000" charset="-122"/>
                <a:ea typeface=".萍方-简" panose="020B0100000000000000" charset="-122"/>
              </a:rPr>
              <a:t>不支持并行测试</a:t>
            </a:r>
            <a:endParaRPr lang="zh-CN" altLang="en-US" dirty="0"/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 altLang="zh-CN" dirty="0"/>
              <a:t>case</a:t>
            </a:r>
            <a:r>
              <a:rPr lang="zh-CN" altLang="en-US" dirty="0"/>
              <a:t>之间没有数据隔离，会互相干扰</a:t>
            </a:r>
            <a:endParaRPr lang="zh-CN" altLang="en-US" dirty="0"/>
          </a:p>
          <a:p>
            <a:pPr indent="0">
              <a:buFont typeface="Arial" panose="020B0604020202090204" pitchFamily="34" charset="0"/>
              <a:buNone/>
            </a:pPr>
            <a:r>
              <a:rPr lang="zh-CN" altLang="en-US" b="1" dirty="0"/>
              <a:t>没有监控和警告</a:t>
            </a:r>
            <a:endParaRPr lang="zh-CN" altLang="en-US" b="1" dirty="0"/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 altLang="zh-CN" dirty="0"/>
              <a:t>测试过程没有进度通知和警告</a:t>
            </a:r>
            <a:endParaRPr lang="en-US" altLang="zh-CN" dirty="0"/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328179" y="253468"/>
            <a:ext cx="5696289" cy="661279"/>
            <a:chOff x="328179" y="253468"/>
            <a:chExt cx="5696289" cy="661279"/>
          </a:xfrm>
        </p:grpSpPr>
        <p:grpSp>
          <p:nvGrpSpPr>
            <p:cNvPr id="4" name="组合 3"/>
            <p:cNvGrpSpPr/>
            <p:nvPr/>
          </p:nvGrpSpPr>
          <p:grpSpPr>
            <a:xfrm>
              <a:off x="328179" y="253468"/>
              <a:ext cx="661279" cy="661279"/>
              <a:chOff x="328179" y="253469"/>
              <a:chExt cx="661279" cy="661279"/>
            </a:xfrm>
          </p:grpSpPr>
          <p:sp>
            <p:nvSpPr>
              <p:cNvPr id="2" name="矩形: 圆角 1"/>
              <p:cNvSpPr/>
              <p:nvPr/>
            </p:nvSpPr>
            <p:spPr>
              <a:xfrm rot="18822406">
                <a:off x="328179" y="253469"/>
                <a:ext cx="661279" cy="661279"/>
              </a:xfrm>
              <a:prstGeom prst="roundRect">
                <a:avLst>
                  <a:gd name="adj" fmla="val 24086"/>
                </a:avLst>
              </a:prstGeom>
              <a:solidFill>
                <a:srgbClr val="F46F25"/>
              </a:solidFill>
              <a:ln>
                <a:noFill/>
              </a:ln>
              <a:effectLst>
                <a:outerShdw blurRad="393700" dist="38100" dir="5400000" sx="101000" sy="101000" algn="t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endParaRPr>
              </a:p>
            </p:txBody>
          </p:sp>
          <p:sp>
            <p:nvSpPr>
              <p:cNvPr id="3" name="文本框 2"/>
              <p:cNvSpPr txBox="1"/>
              <p:nvPr/>
            </p:nvSpPr>
            <p:spPr>
              <a:xfrm>
                <a:off x="334782" y="322498"/>
                <a:ext cx="648072" cy="5219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思源黑体" panose="020B0500000000000000" pitchFamily="34" charset="-122"/>
                    <a:ea typeface="思源黑体" panose="020B0500000000000000" pitchFamily="34" charset="-122"/>
                    <a:sym typeface="思源黑体" panose="020B0500000000000000" pitchFamily="34" charset="-122"/>
                  </a:rPr>
                  <a:t>02</a:t>
                </a:r>
                <a:endParaRPr lang="zh-CN" altLang="en-US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endParaRPr>
              </a:p>
            </p:txBody>
          </p:sp>
        </p:grpSp>
        <p:sp>
          <p:nvSpPr>
            <p:cNvPr id="5" name="文本框 4"/>
            <p:cNvSpPr txBox="1"/>
            <p:nvPr/>
          </p:nvSpPr>
          <p:spPr>
            <a:xfrm>
              <a:off x="1131782" y="293177"/>
              <a:ext cx="4892686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rPr>
                <a:t>背景</a:t>
              </a:r>
              <a:endPara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endParaRPr>
            </a:p>
          </p:txBody>
        </p:sp>
      </p:grpSp>
      <p:sp>
        <p:nvSpPr>
          <p:cNvPr id="9" name="矩形: 圆角 8"/>
          <p:cNvSpPr/>
          <p:nvPr/>
        </p:nvSpPr>
        <p:spPr>
          <a:xfrm rot="18988788">
            <a:off x="7518466" y="4734959"/>
            <a:ext cx="6179945" cy="6179945"/>
          </a:xfrm>
          <a:prstGeom prst="roundRect">
            <a:avLst>
              <a:gd name="adj" fmla="val 29587"/>
            </a:avLst>
          </a:prstGeom>
          <a:solidFill>
            <a:srgbClr val="F2F2F2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</p:txBody>
      </p:sp>
      <p:pic>
        <p:nvPicPr>
          <p:cNvPr id="69" name="图片 9" descr="透明-横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116820" y="75034"/>
            <a:ext cx="2075180" cy="80327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58818" y="1369268"/>
            <a:ext cx="7075870" cy="4603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l"/>
            <a:r>
              <a:rPr lang="zh-CN" alt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解决方案</a:t>
            </a:r>
            <a:endParaRPr lang="zh-CN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95020" y="2146935"/>
            <a:ext cx="1105408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 dirty="0"/>
              <a:t>搭建自动化测试平台</a:t>
            </a:r>
            <a:endParaRPr lang="zh-CN" altLang="en-US" dirty="0"/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lang="zh-CN" altLang="en-US" dirty="0"/>
              <a:t>搭建测试报告管理站点</a:t>
            </a:r>
            <a:endParaRPr lang="zh-CN" altLang="en-US" dirty="0"/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lang="zh-CN" altLang="en-US" dirty="0"/>
              <a:t>并行测试：</a:t>
            </a:r>
            <a:endParaRPr lang="zh-CN" altLang="en-US" dirty="0"/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lang="zh-CN" altLang="en-US" dirty="0">
                <a:sym typeface="+mn-ea"/>
              </a:rPr>
              <a:t>测试数据隔离</a:t>
            </a:r>
            <a:endParaRPr lang="zh-CN" altLang="en-US" dirty="0">
              <a:sym typeface="+mn-ea"/>
            </a:endParaRPr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lang="zh-CN" altLang="en-US" dirty="0"/>
              <a:t>搭建</a:t>
            </a:r>
            <a:r>
              <a:rPr lang="en-US" altLang="zh-CN" dirty="0"/>
              <a:t>test-agent</a:t>
            </a:r>
            <a:r>
              <a:rPr lang="zh-CN" altLang="en-US" dirty="0"/>
              <a:t>服务，用来</a:t>
            </a:r>
            <a:r>
              <a:rPr lang="zh-CN" altLang="en-US" dirty="0">
                <a:sym typeface="+mn-ea"/>
              </a:rPr>
              <a:t>代理第三方服务 </a:t>
            </a:r>
            <a:endParaRPr lang="en-US" altLang="zh-CN" dirty="0"/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tags/tag1.xml><?xml version="1.0" encoding="utf-8"?>
<p:tagLst xmlns:p="http://schemas.openxmlformats.org/presentationml/2006/main">
  <p:tag name="TIMING" val="|0.3|0.2|0.3|0.2"/>
</p:tagLst>
</file>

<file path=ppt/tags/tag10.xml><?xml version="1.0" encoding="utf-8"?>
<p:tagLst xmlns:p="http://schemas.openxmlformats.org/presentationml/2006/main">
  <p:tag name="TIMING" val="|0.2|0.2|0.2|0.2|0.3|0.2"/>
</p:tagLst>
</file>

<file path=ppt/tags/tag11.xml><?xml version="1.0" encoding="utf-8"?>
<p:tagLst xmlns:p="http://schemas.openxmlformats.org/presentationml/2006/main">
  <p:tag name="TIMING" val="|0.2|0.2|0.2|0.2|0.3|0.2"/>
</p:tagLst>
</file>

<file path=ppt/tags/tag12.xml><?xml version="1.0" encoding="utf-8"?>
<p:tagLst xmlns:p="http://schemas.openxmlformats.org/presentationml/2006/main">
  <p:tag name="KSO_WM_UNIT_PLACING_PICTURE_USER_VIEWPORT" val="{&quot;height&quot;:10829,&quot;width&quot;:15157}"/>
</p:tagLst>
</file>

<file path=ppt/tags/tag13.xml><?xml version="1.0" encoding="utf-8"?>
<p:tagLst xmlns:p="http://schemas.openxmlformats.org/presentationml/2006/main">
  <p:tag name="KSO_WM_UNIT_PLACING_PICTURE_USER_VIEWPORT" val="{&quot;height&quot;:1853,&quot;width&quot;:2793}"/>
</p:tagLst>
</file>

<file path=ppt/tags/tag14.xml><?xml version="1.0" encoding="utf-8"?>
<p:tagLst xmlns:p="http://schemas.openxmlformats.org/presentationml/2006/main">
  <p:tag name="KSO_WM_UNIT_PLACING_PICTURE_USER_VIEWPORT" val="{&quot;height&quot;:10806,&quot;width&quot;:13050}"/>
</p:tagLst>
</file>

<file path=ppt/tags/tag15.xml><?xml version="1.0" encoding="utf-8"?>
<p:tagLst xmlns:p="http://schemas.openxmlformats.org/presentationml/2006/main">
  <p:tag name="KSO_WM_UNIT_PLACING_PICTURE_USER_VIEWPORT" val="{&quot;height&quot;:1853,&quot;width&quot;:2793}"/>
</p:tagLst>
</file>

<file path=ppt/tags/tag16.xml><?xml version="1.0" encoding="utf-8"?>
<p:tagLst xmlns:p="http://schemas.openxmlformats.org/presentationml/2006/main">
  <p:tag name="TIMING" val="|0.2|0.2|0.2|0.2|0.3|0.2"/>
</p:tagLst>
</file>

<file path=ppt/tags/tag17.xml><?xml version="1.0" encoding="utf-8"?>
<p:tagLst xmlns:p="http://schemas.openxmlformats.org/presentationml/2006/main">
  <p:tag name="TIMING" val="|0.2|0.2|0.2|0.2|0.3|0.2"/>
</p:tagLst>
</file>

<file path=ppt/tags/tag18.xml><?xml version="1.0" encoding="utf-8"?>
<p:tagLst xmlns:p="http://schemas.openxmlformats.org/presentationml/2006/main">
  <p:tag name="TIMING" val="|0.2|0.2|0.2|0.2|0.3|0.2"/>
</p:tagLst>
</file>

<file path=ppt/tags/tag19.xml><?xml version="1.0" encoding="utf-8"?>
<p:tagLst xmlns:p="http://schemas.openxmlformats.org/presentationml/2006/main">
  <p:tag name="TIMING" val="|0.2|0.2|0.2|0.2|0.3|0.2"/>
</p:tagLst>
</file>

<file path=ppt/tags/tag2.xml><?xml version="1.0" encoding="utf-8"?>
<p:tagLst xmlns:p="http://schemas.openxmlformats.org/presentationml/2006/main">
  <p:tag name="KSO_WM_UNIT_PLACING_PICTURE_USER_VIEWPORT" val="{&quot;height&quot;:10829,&quot;width&quot;:15157}"/>
</p:tagLst>
</file>

<file path=ppt/tags/tag20.xml><?xml version="1.0" encoding="utf-8"?>
<p:tagLst xmlns:p="http://schemas.openxmlformats.org/presentationml/2006/main">
  <p:tag name="KSO_WM_UNIT_PLACING_PICTURE_USER_VIEWPORT" val="{&quot;height&quot;:10829,&quot;width&quot;:15157}"/>
</p:tagLst>
</file>

<file path=ppt/tags/tag21.xml><?xml version="1.0" encoding="utf-8"?>
<p:tagLst xmlns:p="http://schemas.openxmlformats.org/presentationml/2006/main">
  <p:tag name="KSO_WM_UNIT_PLACING_PICTURE_USER_VIEWPORT" val="{&quot;height&quot;:1853,&quot;width&quot;:2793}"/>
</p:tagLst>
</file>

<file path=ppt/tags/tag22.xml><?xml version="1.0" encoding="utf-8"?>
<p:tagLst xmlns:p="http://schemas.openxmlformats.org/presentationml/2006/main">
  <p:tag name="KSO_WM_UNIT_PLACING_PICTURE_USER_VIEWPORT" val="{&quot;height&quot;:10806,&quot;width&quot;:13050}"/>
</p:tagLst>
</file>

<file path=ppt/tags/tag23.xml><?xml version="1.0" encoding="utf-8"?>
<p:tagLst xmlns:p="http://schemas.openxmlformats.org/presentationml/2006/main">
  <p:tag name="KSO_WM_UNIT_PLACING_PICTURE_USER_VIEWPORT" val="{&quot;height&quot;:1853,&quot;width&quot;:2793}"/>
</p:tagLst>
</file>

<file path=ppt/tags/tag24.xml><?xml version="1.0" encoding="utf-8"?>
<p:tagLst xmlns:p="http://schemas.openxmlformats.org/presentationml/2006/main">
  <p:tag name="TIMING" val="|0.2|0.2|0.2|0.2|0.3|0.2"/>
</p:tagLst>
</file>

<file path=ppt/tags/tag25.xml><?xml version="1.0" encoding="utf-8"?>
<p:tagLst xmlns:p="http://schemas.openxmlformats.org/presentationml/2006/main">
  <p:tag name="TIMING" val="|0.2|0.2|0.2|0.2|0.3|0.2"/>
</p:tagLst>
</file>

<file path=ppt/tags/tag26.xml><?xml version="1.0" encoding="utf-8"?>
<p:tagLst xmlns:p="http://schemas.openxmlformats.org/presentationml/2006/main">
  <p:tag name="KSO_WM_UNIT_PLACING_PICTURE_USER_VIEWPORT" val="{&quot;height&quot;:10829,&quot;width&quot;:15157}"/>
</p:tagLst>
</file>

<file path=ppt/tags/tag27.xml><?xml version="1.0" encoding="utf-8"?>
<p:tagLst xmlns:p="http://schemas.openxmlformats.org/presentationml/2006/main">
  <p:tag name="KSO_WM_UNIT_PLACING_PICTURE_USER_VIEWPORT" val="{&quot;height&quot;:1853,&quot;width&quot;:2793}"/>
</p:tagLst>
</file>

<file path=ppt/tags/tag28.xml><?xml version="1.0" encoding="utf-8"?>
<p:tagLst xmlns:p="http://schemas.openxmlformats.org/presentationml/2006/main">
  <p:tag name="KSO_WM_UNIT_PLACING_PICTURE_USER_VIEWPORT" val="{&quot;height&quot;:10806,&quot;width&quot;:13050}"/>
</p:tagLst>
</file>

<file path=ppt/tags/tag29.xml><?xml version="1.0" encoding="utf-8"?>
<p:tagLst xmlns:p="http://schemas.openxmlformats.org/presentationml/2006/main">
  <p:tag name="KSO_WM_UNIT_PLACING_PICTURE_USER_VIEWPORT" val="{&quot;height&quot;:1853,&quot;width&quot;:2793}"/>
</p:tagLst>
</file>

<file path=ppt/tags/tag3.xml><?xml version="1.0" encoding="utf-8"?>
<p:tagLst xmlns:p="http://schemas.openxmlformats.org/presentationml/2006/main">
  <p:tag name="KSO_WM_UNIT_PLACING_PICTURE_USER_VIEWPORT" val="{&quot;height&quot;:1853,&quot;width&quot;:2793}"/>
</p:tagLst>
</file>

<file path=ppt/tags/tag4.xml><?xml version="1.0" encoding="utf-8"?>
<p:tagLst xmlns:p="http://schemas.openxmlformats.org/presentationml/2006/main">
  <p:tag name="KSO_WM_UNIT_PLACING_PICTURE_USER_VIEWPORT" val="{&quot;height&quot;:10806,&quot;width&quot;:13050}"/>
</p:tagLst>
</file>

<file path=ppt/tags/tag5.xml><?xml version="1.0" encoding="utf-8"?>
<p:tagLst xmlns:p="http://schemas.openxmlformats.org/presentationml/2006/main">
  <p:tag name="KSO_WM_UNIT_PLACING_PICTURE_USER_VIEWPORT" val="{&quot;height&quot;:1853,&quot;width&quot;:2793}"/>
</p:tagLst>
</file>

<file path=ppt/tags/tag6.xml><?xml version="1.0" encoding="utf-8"?>
<p:tagLst xmlns:p="http://schemas.openxmlformats.org/presentationml/2006/main">
  <p:tag name="TIMING" val="|0.2|0.2|0.2|0.2|0.3|0.2"/>
</p:tagLst>
</file>

<file path=ppt/tags/tag7.xml><?xml version="1.0" encoding="utf-8"?>
<p:tagLst xmlns:p="http://schemas.openxmlformats.org/presentationml/2006/main">
  <p:tag name="TIMING" val="|0.2|0.2|0.2|0.2|0.3|0.2"/>
</p:tagLst>
</file>

<file path=ppt/tags/tag8.xml><?xml version="1.0" encoding="utf-8"?>
<p:tagLst xmlns:p="http://schemas.openxmlformats.org/presentationml/2006/main">
  <p:tag name="TIMING" val="|0.2|0.2|0.2|0.2|0.3|0.2"/>
</p:tagLst>
</file>

<file path=ppt/tags/tag9.xml><?xml version="1.0" encoding="utf-8"?>
<p:tagLst xmlns:p="http://schemas.openxmlformats.org/presentationml/2006/main">
  <p:tag name="TIMING" val="|0.2|0.2|0.2|0.2|0.3|0.2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>
          <a:gsLst>
            <a:gs pos="0">
              <a:schemeClr val="accent1">
                <a:lumMod val="5000"/>
                <a:lumOff val="95000"/>
              </a:schemeClr>
            </a:gs>
            <a:gs pos="63000">
              <a:schemeClr val="accent2"/>
            </a:gs>
            <a:gs pos="100000">
              <a:srgbClr val="DD592E"/>
            </a:gs>
          </a:gsLst>
          <a:lin ang="3600000" scaled="0"/>
        </a:gradFill>
        <a:ln w="25400">
          <a:noFill/>
        </a:ln>
      </a:spPr>
      <a:bodyPr rtlCol="0" anchor="ctr"/>
      <a:lstStyle>
        <a:defPPr algn="ctr">
          <a:defRPr lang="zh-CN" altLang="en-US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lang="zh-CN" altLang="en-US" b="1">
            <a:latin typeface=".萍方-简" panose="020B0100000000000000" charset="-122"/>
            <a:ea typeface=".萍方-简" panose="020B0100000000000000" charset="-122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1339</Words>
  <Application>WPS Presentation</Application>
  <PresentationFormat>宽屏</PresentationFormat>
  <Paragraphs>216</Paragraphs>
  <Slides>20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37" baseType="lpstr">
      <vt:lpstr>Arial</vt:lpstr>
      <vt:lpstr>SimSun</vt:lpstr>
      <vt:lpstr>Wingdings</vt:lpstr>
      <vt:lpstr>.萍方-简</vt:lpstr>
      <vt:lpstr>冬青黑体简体中文</vt:lpstr>
      <vt:lpstr>Calibri</vt:lpstr>
      <vt:lpstr>思源黑体</vt:lpstr>
      <vt:lpstr>苹方-简</vt:lpstr>
      <vt:lpstr>Helvetica Neue</vt:lpstr>
      <vt:lpstr>微软雅黑</vt:lpstr>
      <vt:lpstr>汉仪旗黑</vt:lpstr>
      <vt:lpstr>Arial Unicode MS</vt:lpstr>
      <vt:lpstr>SimSun</vt:lpstr>
      <vt:lpstr>汉仪书宋二KW</vt:lpstr>
      <vt:lpstr>Calibri</vt:lpstr>
      <vt:lpstr>微软雅黑</vt:lpstr>
      <vt:lpstr>Office 主题</vt:lpstr>
      <vt:lpstr>PowerPoint 演示文稿</vt:lpstr>
      <vt:lpstr>PowerPoint 演示文稿</vt:lpstr>
      <vt:lpstr>背景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功能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成果演示</vt:lpstr>
      <vt:lpstr>PowerPoint 演示文稿</vt:lpstr>
      <vt:lpstr>PowerPoint 演示文稿</vt:lpstr>
      <vt:lpstr>未来规划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chancetop</dc:creator>
  <cp:lastModifiedBy>yanni</cp:lastModifiedBy>
  <cp:revision>145</cp:revision>
  <dcterms:created xsi:type="dcterms:W3CDTF">2023-10-12T12:58:34Z</dcterms:created>
  <dcterms:modified xsi:type="dcterms:W3CDTF">2023-10-12T12:58:34Z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B895772237134C89BB591B230F60969C</vt:lpwstr>
  </property>
  <property fmtid="{D5CDD505-2E9C-101B-9397-08002B2CF9AE}" pid="3" name="KSOProductBuildVer">
    <vt:lpwstr>1033-3.9.1.6204</vt:lpwstr>
  </property>
</Properties>
</file>